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3.bin" ContentType="application/vnd.openxmlformats-officedocument.oleObject"/>
  <Override PartName="/ppt/notesSlides/notesSlide18.xml" ContentType="application/vnd.openxmlformats-officedocument.presentationml.notesSlide+xml"/>
  <Override PartName="/ppt/embeddings/oleObject4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9" r:id="rId1"/>
  </p:sldMasterIdLst>
  <p:notesMasterIdLst>
    <p:notesMasterId r:id="rId72"/>
  </p:notesMasterIdLst>
  <p:handoutMasterIdLst>
    <p:handoutMasterId r:id="rId73"/>
  </p:handoutMasterIdLst>
  <p:sldIdLst>
    <p:sldId id="771" r:id="rId2"/>
    <p:sldId id="846" r:id="rId3"/>
    <p:sldId id="847" r:id="rId4"/>
    <p:sldId id="848" r:id="rId5"/>
    <p:sldId id="849" r:id="rId6"/>
    <p:sldId id="850" r:id="rId7"/>
    <p:sldId id="851" r:id="rId8"/>
    <p:sldId id="817" r:id="rId9"/>
    <p:sldId id="818" r:id="rId10"/>
    <p:sldId id="835" r:id="rId11"/>
    <p:sldId id="853" r:id="rId12"/>
    <p:sldId id="820" r:id="rId13"/>
    <p:sldId id="834" r:id="rId14"/>
    <p:sldId id="836" r:id="rId15"/>
    <p:sldId id="837" r:id="rId16"/>
    <p:sldId id="838" r:id="rId17"/>
    <p:sldId id="823" r:id="rId18"/>
    <p:sldId id="852" r:id="rId19"/>
    <p:sldId id="773" r:id="rId20"/>
    <p:sldId id="825" r:id="rId21"/>
    <p:sldId id="826" r:id="rId22"/>
    <p:sldId id="827" r:id="rId23"/>
    <p:sldId id="828" r:id="rId24"/>
    <p:sldId id="774" r:id="rId25"/>
    <p:sldId id="775" r:id="rId26"/>
    <p:sldId id="776" r:id="rId27"/>
    <p:sldId id="777" r:id="rId28"/>
    <p:sldId id="778" r:id="rId29"/>
    <p:sldId id="779" r:id="rId30"/>
    <p:sldId id="780" r:id="rId31"/>
    <p:sldId id="854" r:id="rId32"/>
    <p:sldId id="830" r:id="rId33"/>
    <p:sldId id="831" r:id="rId34"/>
    <p:sldId id="832" r:id="rId35"/>
    <p:sldId id="781" r:id="rId36"/>
    <p:sldId id="855" r:id="rId37"/>
    <p:sldId id="797" r:id="rId38"/>
    <p:sldId id="796" r:id="rId39"/>
    <p:sldId id="833" r:id="rId40"/>
    <p:sldId id="806" r:id="rId41"/>
    <p:sldId id="856" r:id="rId42"/>
    <p:sldId id="839" r:id="rId43"/>
    <p:sldId id="857" r:id="rId44"/>
    <p:sldId id="858" r:id="rId45"/>
    <p:sldId id="859" r:id="rId46"/>
    <p:sldId id="875" r:id="rId47"/>
    <p:sldId id="876" r:id="rId48"/>
    <p:sldId id="877" r:id="rId49"/>
    <p:sldId id="878" r:id="rId50"/>
    <p:sldId id="840" r:id="rId51"/>
    <p:sldId id="860" r:id="rId52"/>
    <p:sldId id="867" r:id="rId53"/>
    <p:sldId id="842" r:id="rId54"/>
    <p:sldId id="862" r:id="rId55"/>
    <p:sldId id="863" r:id="rId56"/>
    <p:sldId id="844" r:id="rId57"/>
    <p:sldId id="861" r:id="rId58"/>
    <p:sldId id="864" r:id="rId59"/>
    <p:sldId id="866" r:id="rId60"/>
    <p:sldId id="865" r:id="rId61"/>
    <p:sldId id="868" r:id="rId62"/>
    <p:sldId id="869" r:id="rId63"/>
    <p:sldId id="870" r:id="rId64"/>
    <p:sldId id="871" r:id="rId65"/>
    <p:sldId id="872" r:id="rId66"/>
    <p:sldId id="873" r:id="rId67"/>
    <p:sldId id="874" r:id="rId68"/>
    <p:sldId id="879" r:id="rId69"/>
    <p:sldId id="880" r:id="rId70"/>
    <p:sldId id="772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0099"/>
    <a:srgbClr val="FFFF00"/>
    <a:srgbClr val="99CC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03" autoAdjust="0"/>
    <p:restoredTop sz="93910" autoAdjust="0"/>
  </p:normalViewPr>
  <p:slideViewPr>
    <p:cSldViewPr>
      <p:cViewPr varScale="1">
        <p:scale>
          <a:sx n="105" d="100"/>
          <a:sy n="105" d="100"/>
        </p:scale>
        <p:origin x="2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2F079A6-0218-44DB-9F11-D5356AB579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A066B5F-D742-4716-B917-63A8358772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9FA2B9BA-E673-4D2D-9088-E3BDF569845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Sentral Sistem Calibration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C64E802D-8BB1-4896-A080-1D0068B219B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B26741C1-DA40-447F-BBB1-E9A0855B5E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60693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18EBDCD-A215-4C32-8D59-553EABFD25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85DDDE2-CE00-4B15-A861-916E9B9529B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CFB90E32-B188-4244-941E-3537A43F13D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E5FF2B11-7721-4BA2-9979-7669372FCF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976FA855-2456-4AF4-8FF0-D0A72115805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Sentral Sistem Calibration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B7962F4E-241D-4556-A56A-3A64DF5093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B9B17C8-4972-4A31-A33B-7714CD145B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008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AE3798A-2266-40A1-96ED-9F7EDAD59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84E78BC0-68F0-437B-A89A-C58D3141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546388BE-A25F-4418-833B-9BADDF87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01B90-E711-43BA-A374-1265BA5B9F6C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021B4798-2D96-4243-BFC7-430BC4777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956828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705A6A2-C318-401B-91A5-B9E8FAFE4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DA0F23-C365-45F4-AC77-1ED95506854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48EBEFA-EF65-4586-8E84-74FFEDB6C8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34223ED-778E-4A3A-B34B-D0927AC0A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34821" name="Footer Placeholder 4">
            <a:extLst>
              <a:ext uri="{FF2B5EF4-FFF2-40B4-BE49-F238E27FC236}">
                <a16:creationId xmlns:a16="http://schemas.microsoft.com/office/drawing/2014/main" id="{2D4C9CD2-B9D1-4598-8681-6FFEC071B4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462600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108">
            <a:extLst>
              <a:ext uri="{FF2B5EF4-FFF2-40B4-BE49-F238E27FC236}">
                <a16:creationId xmlns:a16="http://schemas.microsoft.com/office/drawing/2014/main" id="{0450FAE7-515E-45A5-9624-475EF0DB31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7" name="Shape 109">
            <a:extLst>
              <a:ext uri="{FF2B5EF4-FFF2-40B4-BE49-F238E27FC236}">
                <a16:creationId xmlns:a16="http://schemas.microsoft.com/office/drawing/2014/main" id="{DE2A85B9-8BA0-4BD0-A6E8-43527072819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56624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147">
            <a:extLst>
              <a:ext uri="{FF2B5EF4-FFF2-40B4-BE49-F238E27FC236}">
                <a16:creationId xmlns:a16="http://schemas.microsoft.com/office/drawing/2014/main" id="{B9B5D4C2-E651-4F1E-A685-E8775975D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5" name="Shape 148">
            <a:extLst>
              <a:ext uri="{FF2B5EF4-FFF2-40B4-BE49-F238E27FC236}">
                <a16:creationId xmlns:a16="http://schemas.microsoft.com/office/drawing/2014/main" id="{334F78FD-7180-4F09-8E18-D655179CC9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00890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hape 179">
            <a:extLst>
              <a:ext uri="{FF2B5EF4-FFF2-40B4-BE49-F238E27FC236}">
                <a16:creationId xmlns:a16="http://schemas.microsoft.com/office/drawing/2014/main" id="{8B01CDB3-950C-442F-BDBD-1CDFF8FE9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0963" name="Shape 180">
            <a:extLst>
              <a:ext uri="{FF2B5EF4-FFF2-40B4-BE49-F238E27FC236}">
                <a16:creationId xmlns:a16="http://schemas.microsoft.com/office/drawing/2014/main" id="{84348D7E-CB84-4275-A268-88EC12FCB3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627523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192">
            <a:extLst>
              <a:ext uri="{FF2B5EF4-FFF2-40B4-BE49-F238E27FC236}">
                <a16:creationId xmlns:a16="http://schemas.microsoft.com/office/drawing/2014/main" id="{2B21C8E1-4DEC-46DC-9631-74FC2FAFD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1" name="Shape 193">
            <a:extLst>
              <a:ext uri="{FF2B5EF4-FFF2-40B4-BE49-F238E27FC236}">
                <a16:creationId xmlns:a16="http://schemas.microsoft.com/office/drawing/2014/main" id="{41A8566C-2915-4F18-ADFB-0B41490F4A6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32891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A95FBBB-C6CE-456A-9E64-5B434E12D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5626ED-98AE-4B68-9591-E2F4CDAB6B66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6FAFD30-2979-49A4-8EB8-7528CD926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763D6BC-055D-4C30-9896-D9AEA6B32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45061" name="Footer Placeholder 4">
            <a:extLst>
              <a:ext uri="{FF2B5EF4-FFF2-40B4-BE49-F238E27FC236}">
                <a16:creationId xmlns:a16="http://schemas.microsoft.com/office/drawing/2014/main" id="{3632D9F9-5A86-4EF3-982F-25DB8533B6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2982735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825AFA3-1357-4404-B2D4-36BE47DCDF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16DA0-54A6-4F0A-9BBF-ACB30AFA51D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C70765E-9CE5-433A-A42E-4A87BDF525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CEBDFD7-EC99-4416-B71E-BEE917099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47109" name="Footer Placeholder 4">
            <a:extLst>
              <a:ext uri="{FF2B5EF4-FFF2-40B4-BE49-F238E27FC236}">
                <a16:creationId xmlns:a16="http://schemas.microsoft.com/office/drawing/2014/main" id="{60E30DEC-3990-47AA-9FFD-3A5B84E8C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237223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213799-86C8-4825-9FC8-DA23842B0B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E68F86-2B80-468B-8020-28A4636C4C89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B94F547F-D41A-4E64-ADCF-FECB23EB9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279BA4F-10B4-43F9-B5F0-25F09C024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49157" name="Footer Placeholder 4">
            <a:extLst>
              <a:ext uri="{FF2B5EF4-FFF2-40B4-BE49-F238E27FC236}">
                <a16:creationId xmlns:a16="http://schemas.microsoft.com/office/drawing/2014/main" id="{91D83D80-ECA6-441C-80DC-12CDEEA0B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807012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98ABF212-3590-4096-8ADC-7607F9393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E5444D-63DF-46B7-8FD4-3A275655D54A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5CA0905-64B8-49EA-98B0-9B567BBA77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CA267AA-ACEB-4377-934B-8634258B7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51205" name="Footer Placeholder 4">
            <a:extLst>
              <a:ext uri="{FF2B5EF4-FFF2-40B4-BE49-F238E27FC236}">
                <a16:creationId xmlns:a16="http://schemas.microsoft.com/office/drawing/2014/main" id="{F861BE81-9E02-4395-B2E7-597868F073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488156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52507C0-07F6-4508-BE92-B94614869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4C7C01-5934-403F-9A14-2855DEF397AE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6E5B5354-0F94-44BD-B0C1-209C5EC9E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988EEA9-44D1-4494-BB9A-D87747388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53253" name="Footer Placeholder 4">
            <a:extLst>
              <a:ext uri="{FF2B5EF4-FFF2-40B4-BE49-F238E27FC236}">
                <a16:creationId xmlns:a16="http://schemas.microsoft.com/office/drawing/2014/main" id="{811EC6EB-E134-48E5-99A0-50BBC57C1C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54143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AE3798A-2266-40A1-96ED-9F7EDAD59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84E78BC0-68F0-437B-A89A-C58D3141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546388BE-A25F-4418-833B-9BADDF87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01B90-E711-43BA-A374-1265BA5B9F6C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021B4798-2D96-4243-BFC7-430BC4777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2616802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79770D7-52E1-4A60-96BA-CAA5EF2D24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9A1BA3-4305-4BA0-B47B-417220EBAB7E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3E4C0230-6C77-4EC7-9591-CB4E4585C3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01EEC60-8A87-47B4-9CC7-D62BC8DF4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E99D1710-DC85-4559-AC3E-EB887D86C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724231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858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206">
            <a:extLst>
              <a:ext uri="{FF2B5EF4-FFF2-40B4-BE49-F238E27FC236}">
                <a16:creationId xmlns:a16="http://schemas.microsoft.com/office/drawing/2014/main" id="{C714EF79-2DF4-4BC8-87C4-7CC307ABF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8371" name="Shape 207">
            <a:extLst>
              <a:ext uri="{FF2B5EF4-FFF2-40B4-BE49-F238E27FC236}">
                <a16:creationId xmlns:a16="http://schemas.microsoft.com/office/drawing/2014/main" id="{AEC7436E-EB4C-460B-AB91-0AC9622479A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525292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hape 214">
            <a:extLst>
              <a:ext uri="{FF2B5EF4-FFF2-40B4-BE49-F238E27FC236}">
                <a16:creationId xmlns:a16="http://schemas.microsoft.com/office/drawing/2014/main" id="{25F8182C-FD8A-455E-8666-82A15DB83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5" name="Shape 215">
            <a:extLst>
              <a:ext uri="{FF2B5EF4-FFF2-40B4-BE49-F238E27FC236}">
                <a16:creationId xmlns:a16="http://schemas.microsoft.com/office/drawing/2014/main" id="{BB8B2843-4C28-4121-882A-964CFFE9B5C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928782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hape 222">
            <a:extLst>
              <a:ext uri="{FF2B5EF4-FFF2-40B4-BE49-F238E27FC236}">
                <a16:creationId xmlns:a16="http://schemas.microsoft.com/office/drawing/2014/main" id="{9155E1C8-E54B-4922-9041-1D05D87E7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7" name="Shape 223">
            <a:extLst>
              <a:ext uri="{FF2B5EF4-FFF2-40B4-BE49-F238E27FC236}">
                <a16:creationId xmlns:a16="http://schemas.microsoft.com/office/drawing/2014/main" id="{7D75D700-78BB-46F7-A33A-7D39D680684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830793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D6D220BB-423A-43D7-9269-CE2B712B8D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6B220E-A147-49C0-A4C1-1B5BDB9B9398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4CED458-7F07-44F1-8257-57738F5F1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30C6AA13-F997-47FA-8A8D-5D8EE01428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60421" name="Footer Placeholder 4">
            <a:extLst>
              <a:ext uri="{FF2B5EF4-FFF2-40B4-BE49-F238E27FC236}">
                <a16:creationId xmlns:a16="http://schemas.microsoft.com/office/drawing/2014/main" id="{3A261EF3-F849-42E2-9F1D-3B8A0352D7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066377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E0A015D3-5FBA-4EF0-872E-AA4CAF1B9D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785918-FBE3-47AC-BDCA-D2449A961136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AF8E5AC8-A8A3-46B2-B9B9-1A4290D4C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4685C7E3-59F2-45CA-8422-3FCD8B498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82949" name="Footer Placeholder 4">
            <a:extLst>
              <a:ext uri="{FF2B5EF4-FFF2-40B4-BE49-F238E27FC236}">
                <a16:creationId xmlns:a16="http://schemas.microsoft.com/office/drawing/2014/main" id="{9D350C2E-932A-4EF6-9CB6-6DD0C0FCFF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1936386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1C746229-6363-4B2B-9850-8D27939CAE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ECE159E5-739D-4DB0-8934-F246692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0EE2D5C4-87AD-4E74-9353-556435920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B38322-87F2-4877-9784-8D433A814BB6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8613" name="Footer Placeholder 4">
            <a:extLst>
              <a:ext uri="{FF2B5EF4-FFF2-40B4-BE49-F238E27FC236}">
                <a16:creationId xmlns:a16="http://schemas.microsoft.com/office/drawing/2014/main" id="{FE07BB5C-E5AB-4F95-8BC1-A6BF761378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1978337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767954EA-0B7B-4E9D-854B-88BDC0508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53D6B7D8-AFB0-4727-BF44-82B2818A1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A9D210DE-5219-4D76-9B74-192E6EEF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26998F-637B-4E8C-82C7-455BCD37985C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6565" name="Footer Placeholder 4">
            <a:extLst>
              <a:ext uri="{FF2B5EF4-FFF2-40B4-BE49-F238E27FC236}">
                <a16:creationId xmlns:a16="http://schemas.microsoft.com/office/drawing/2014/main" id="{2A84D2A5-DA46-409A-8F83-64405495D8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993911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hape 376">
            <a:extLst>
              <a:ext uri="{FF2B5EF4-FFF2-40B4-BE49-F238E27FC236}">
                <a16:creationId xmlns:a16="http://schemas.microsoft.com/office/drawing/2014/main" id="{663FB3B9-1CB9-43C9-84D0-C060403A7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6803" name="Shape 377">
            <a:extLst>
              <a:ext uri="{FF2B5EF4-FFF2-40B4-BE49-F238E27FC236}">
                <a16:creationId xmlns:a16="http://schemas.microsoft.com/office/drawing/2014/main" id="{8CB1E9E2-41D5-4C3C-BEF6-E6E1B52BABE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98790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+mj-lt"/>
              <a:buNone/>
            </a:pPr>
            <a:endParaRPr 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2771" name="Slide Image Placeholder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247128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605429DA-B889-4FF3-9D6E-E4C7371C41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970A412-36A6-4FC6-AD8E-0CED856B5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25F09E4-5783-4F66-8C78-E600497F7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21C6E7-C06C-4002-85F5-2064B2351C38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78853" name="Footer Placeholder 4">
            <a:extLst>
              <a:ext uri="{FF2B5EF4-FFF2-40B4-BE49-F238E27FC236}">
                <a16:creationId xmlns:a16="http://schemas.microsoft.com/office/drawing/2014/main" id="{24284085-C26B-4B28-9F70-CA1C09C0DB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918493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AE3798A-2266-40A1-96ED-9F7EDAD59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84E78BC0-68F0-437B-A89A-C58D3141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546388BE-A25F-4418-833B-9BADDF87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01B90-E711-43BA-A374-1265BA5B9F6C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021B4798-2D96-4243-BFC7-430BC4777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2138211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2274633E-E54E-4E19-A986-3DB8FD1A0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5B1BDAF6-57EF-4918-A8A6-EEC2D776A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3A4EB216-3CFD-4C1C-83A2-161575C50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9BB8A6-A596-4B19-B74B-A34FF11FB5CC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72709" name="Footer Placeholder 4">
            <a:extLst>
              <a:ext uri="{FF2B5EF4-FFF2-40B4-BE49-F238E27FC236}">
                <a16:creationId xmlns:a16="http://schemas.microsoft.com/office/drawing/2014/main" id="{B548B0BA-084D-4617-86E2-E6A24F2572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964888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4DA023EF-4AFC-463C-B9F6-76F8CD8AF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ABEB3F58-0CAE-4EA5-A8AB-30B7111F8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16587823-0100-42B0-BAF7-E7F4D12E1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3F66DD-F2A2-406C-8D09-1E1428231EF7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74757" name="Footer Placeholder 4">
            <a:extLst>
              <a:ext uri="{FF2B5EF4-FFF2-40B4-BE49-F238E27FC236}">
                <a16:creationId xmlns:a16="http://schemas.microsoft.com/office/drawing/2014/main" id="{91F9424D-EA19-486A-8A8A-5FD1D04F3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2991573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AE3798A-2266-40A1-96ED-9F7EDAD59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84E78BC0-68F0-437B-A89A-C58D3141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546388BE-A25F-4418-833B-9BADDF87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01B90-E711-43BA-A374-1265BA5B9F6C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021B4798-2D96-4243-BFC7-430BC4777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84362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9A1010AF-2838-4ECB-B0C9-C0B2581C4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D9F3D15B-CA6E-4831-9908-F78F6454F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52ABB08F-161D-4FF0-9B4C-2413742FE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B8AEA-ABE9-4636-9F09-035F1F25E574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109573" name="Footer Placeholder 4">
            <a:extLst>
              <a:ext uri="{FF2B5EF4-FFF2-40B4-BE49-F238E27FC236}">
                <a16:creationId xmlns:a16="http://schemas.microsoft.com/office/drawing/2014/main" id="{3E19D81B-4062-4DF3-8D4E-8DBF85B247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147375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+mj-lt"/>
              <a:buNone/>
            </a:pPr>
            <a:r>
              <a:rPr lang="en-US">
                <a:latin typeface="Arial" panose="020B0604020202020204" pitchFamily="34" charset="0"/>
              </a:rPr>
              <a:t>4.14 perubahan terkecil dalam kuantitas yang diukur yang menyebabkan perubahan yang nyata dalam Indikasi terkait</a:t>
            </a:r>
            <a:endParaRPr lang="en-US" sz="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483" name="Slide Image Placeholder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3725" y="484188"/>
            <a:ext cx="3303588" cy="2476500"/>
          </a:xfrm>
          <a:ln/>
        </p:spPr>
      </p:sp>
      <p:sp>
        <p:nvSpPr>
          <p:cNvPr id="20484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A9D1C1-D4A2-4090-97B6-BF871B51C5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33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+mj-lt"/>
              <a:buNone/>
            </a:pPr>
            <a:r>
              <a:rPr lang="en-US" sz="300">
                <a:latin typeface="Arial" panose="020B0604020202020204" pitchFamily="34" charset="0"/>
                <a:ea typeface="MS PGothic" panose="020B0600070205080204" pitchFamily="34" charset="-128"/>
              </a:rPr>
              <a:t>2.13 </a:t>
            </a:r>
            <a:r>
              <a:rPr lang="id-ID" sz="800">
                <a:latin typeface="Arial" panose="020B0604020202020204" pitchFamily="34" charset="0"/>
              </a:rPr>
              <a:t>kedekatan kesepakatan antara nilai kuantitas yang diukur dan nilai kuantitas sebenarnya dari suatu pengukuran</a:t>
            </a:r>
            <a:endParaRPr lang="en-US" sz="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2531" name="Slide Image Placeholder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3725" y="484188"/>
            <a:ext cx="3303588" cy="2476500"/>
          </a:xfrm>
          <a:ln/>
        </p:spPr>
      </p:sp>
      <p:sp>
        <p:nvSpPr>
          <p:cNvPr id="22532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D13086-A720-479D-94F0-D0CC6880281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32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 typeface="+mj-lt"/>
              <a:buNone/>
            </a:pPr>
            <a:r>
              <a:rPr lang="en-US" sz="300">
                <a:latin typeface="Arial" panose="020B0604020202020204" pitchFamily="34" charset="0"/>
                <a:ea typeface="MS PGothic" panose="020B0600070205080204" pitchFamily="34" charset="-128"/>
              </a:rPr>
              <a:t>2.15 </a:t>
            </a:r>
            <a:r>
              <a:rPr lang="en-US">
                <a:latin typeface="Arial" panose="020B0604020202020204" pitchFamily="34" charset="0"/>
              </a:rPr>
              <a:t>kedekatan persetujuan antara indikasi atau nilai kuantitas terukur yang diperoleh dengan mereplikasi pengukuran pada objek yang sama atau serupa dalam kondisi tertentu</a:t>
            </a:r>
            <a:endParaRPr lang="en-US" sz="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579" name="Slide Image Placeholder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3725" y="484188"/>
            <a:ext cx="3303588" cy="2476500"/>
          </a:xfrm>
          <a:ln/>
        </p:spPr>
      </p:sp>
      <p:sp>
        <p:nvSpPr>
          <p:cNvPr id="24580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CECA66-C74A-4CA8-86FF-05FC9B5236D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5296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6E5A6D92-2FD6-455D-A6C3-28DA78978C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2D215D18-A8CB-4CCE-9E0E-1570A06D81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F377A-C40E-4F9E-813E-A506D8C3EF3A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AC5FEFB-DB74-470C-93C5-FB2F90A28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8C804329-F8F4-4DAA-ACCF-220998A0E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541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6E5A6D92-2FD6-455D-A6C3-28DA78978C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2D215D18-A8CB-4CCE-9E0E-1570A06D81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F377A-C40E-4F9E-813E-A506D8C3EF3A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EAC5FEFB-DB74-470C-93C5-FB2F90A28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8C804329-F8F4-4DAA-ACCF-220998A0E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95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9AE3798A-2266-40A1-96ED-9F7EDAD59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84E78BC0-68F0-437B-A89A-C58D3141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546388BE-A25F-4418-833B-9BADDF870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01B90-E711-43BA-A374-1265BA5B9F6C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021B4798-2D96-4243-BFC7-430BC4777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Sentral Sistem Calibration</a:t>
            </a:r>
          </a:p>
        </p:txBody>
      </p:sp>
    </p:spTree>
    <p:extLst>
      <p:ext uri="{BB962C8B-B14F-4D97-AF65-F5344CB8AC3E}">
        <p14:creationId xmlns:p14="http://schemas.microsoft.com/office/powerpoint/2010/main" val="329998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4C878-0C04-418A-A06B-E255CF2A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5F8D-6223-4E13-9462-4FEE6886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644B0-9589-467A-8BF9-3CFCAFBF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C0F5B-2BD3-4D49-9026-A2BFA9DCE4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149941"/>
      </p:ext>
    </p:extLst>
  </p:cSld>
  <p:clrMapOvr>
    <a:masterClrMapping/>
  </p:clrMapOvr>
  <p:transition spd="slow"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C885-9DE8-4AFE-863A-407497E0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1BD3B-4C6B-4633-92BA-819F727D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D4B61-9804-49F1-AE01-04315543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A8DB2-92A1-4331-9929-32ED2B8C9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170969"/>
      </p:ext>
    </p:extLst>
  </p:cSld>
  <p:clrMapOvr>
    <a:masterClrMapping/>
  </p:clrMapOvr>
  <p:transition spd="slow"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6C782-3A66-447E-AB71-BEE38291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A8CD7-9302-4016-BBE4-B0B8FFB3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5BB3-8C7D-4DE4-B387-E42A8A60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B7E33-7750-4C9C-8A90-470C1F01EB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897277"/>
      </p:ext>
    </p:extLst>
  </p:cSld>
  <p:clrMapOvr>
    <a:masterClrMapping/>
  </p:clrMapOvr>
  <p:transition spd="slow"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BC0C5-5697-40AD-ABAB-60093BAC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916D-EE40-490A-8E4D-1CEFACA9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9077-BA93-43FB-B0D8-535A325E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FECAB-5997-4172-A564-5C695BDEB6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645794"/>
      </p:ext>
    </p:extLst>
  </p:cSld>
  <p:clrMapOvr>
    <a:masterClrMapping/>
  </p:clrMapOvr>
  <p:transition spd="slow"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0EDB4-73F7-4AB9-96B7-E6343DD0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B44F0-9D49-417F-87CA-1494D745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2C5CA-A1A5-42ED-BFDD-62273883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69B6E-1C23-454F-AE85-362D63F417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966164"/>
      </p:ext>
    </p:extLst>
  </p:cSld>
  <p:clrMapOvr>
    <a:masterClrMapping/>
  </p:clrMapOvr>
  <p:transition spd="slow"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6D0CA5-FBCF-4231-81E2-71E31661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0E940E-3FCC-4C82-B202-6F649380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C584D8-AEAC-41D7-B777-56C39980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27A37-EF39-4C7D-9F69-F17EA83C0C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47683"/>
      </p:ext>
    </p:extLst>
  </p:cSld>
  <p:clrMapOvr>
    <a:masterClrMapping/>
  </p:clrMapOvr>
  <p:transition spd="slow"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DB70A4F-8624-41D4-B9C8-955ED2A4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E363F1-5A16-4505-9F9A-1DA0BBA3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88F46B-1761-4922-A9F1-904CB89F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8FA-FCBA-4C86-AE7C-0F38A32938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817562"/>
      </p:ext>
    </p:extLst>
  </p:cSld>
  <p:clrMapOvr>
    <a:masterClrMapping/>
  </p:clrMapOvr>
  <p:transition spd="slow"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A2D1B55-D749-4F73-A4EE-80B03758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CA4DC2-A8D5-41B6-B9B9-5DF4D58E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9AF70F-3456-4D30-9C8C-CDBF5CA0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1786E-123B-4ACB-AA68-4AD90F95AB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6151091"/>
      </p:ext>
    </p:extLst>
  </p:cSld>
  <p:clrMapOvr>
    <a:masterClrMapping/>
  </p:clrMapOvr>
  <p:transition spd="slow"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8F439D4-EDF6-4E6B-B25F-4FAD38C64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87EE285-CF2E-4263-ADEE-D967570F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961D0D-BAB5-4433-AFB7-CF51CF84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E0D73-2EC0-413C-B32A-950E505051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798017"/>
      </p:ext>
    </p:extLst>
  </p:cSld>
  <p:clrMapOvr>
    <a:masterClrMapping/>
  </p:clrMapOvr>
  <p:transition spd="slow"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75DC39-1D79-42E9-B33A-E8877A8F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8F27E2-1663-495A-8C2D-C196A35B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CF8985-9121-4C82-B13D-0654D98C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22E59-6C9B-4775-B12F-B47558EF08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909312"/>
      </p:ext>
    </p:extLst>
  </p:cSld>
  <p:clrMapOvr>
    <a:masterClrMapping/>
  </p:clrMapOvr>
  <p:transition spd="slow"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CF7882-4510-4A45-82A8-D55BB1ED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4019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 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CA2714-AB37-4564-8923-FF6366B4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525631-9B61-4EB0-9C03-E4316235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D58AB-E3E5-4D4B-9750-24C0F9AE27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754676"/>
      </p:ext>
    </p:extLst>
  </p:cSld>
  <p:clrMapOvr>
    <a:masterClrMapping/>
  </p:clrMapOvr>
  <p:transition spd="slow"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CA66430-3C01-43B5-B467-6EFC39AD0E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B2FDF26-3632-4709-8941-C24E8E3EB9D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C3C68-9C69-4123-B1A7-E96C8F5C9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Pressure 01/Rev 00 (c)Copyright. sentral sistem. Mei 2015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15DA-53D1-4390-B109-CFFA9FC71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10074F-7C30-450E-88E9-BF244CDD9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</p:sldLayoutIdLst>
  <p:transition spd="slow">
    <p:pull dir="d"/>
  </p:transition>
  <p:hf sldNum="0" hd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hyperlink" Target="why%20kalibrasi%203.pptx" TargetMode="External"/><Relationship Id="rId7" Type="http://schemas.openxmlformats.org/officeDocument/2006/relationships/hyperlink" Target="Materi%20Caliper%20.ppt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Uncertainty%20.ppt" TargetMode="External"/><Relationship Id="rId11" Type="http://schemas.openxmlformats.org/officeDocument/2006/relationships/image" Target="../media/image4.jpeg"/><Relationship Id="rId5" Type="http://schemas.openxmlformats.org/officeDocument/2006/relationships/hyperlink" Target="Mgt%20Teknik%20Calibration%20.pptx" TargetMode="External"/><Relationship Id="rId10" Type="http://schemas.openxmlformats.org/officeDocument/2006/relationships/image" Target="../media/image3.png"/><Relationship Id="rId4" Type="http://schemas.openxmlformats.org/officeDocument/2006/relationships/hyperlink" Target="SS%20Calibration.pptx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hyperlink" Target="why%20kalibrasi%203.pptx" TargetMode="External"/><Relationship Id="rId7" Type="http://schemas.openxmlformats.org/officeDocument/2006/relationships/hyperlink" Target="Materi%20Caliper%20.ppt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Uncertainty%20.ppt" TargetMode="External"/><Relationship Id="rId11" Type="http://schemas.openxmlformats.org/officeDocument/2006/relationships/image" Target="../media/image4.jpeg"/><Relationship Id="rId5" Type="http://schemas.openxmlformats.org/officeDocument/2006/relationships/hyperlink" Target="Mgt%20Teknik%20Calibration%20.pptx" TargetMode="External"/><Relationship Id="rId10" Type="http://schemas.openxmlformats.org/officeDocument/2006/relationships/image" Target="../media/image3.png"/><Relationship Id="rId4" Type="http://schemas.openxmlformats.org/officeDocument/2006/relationships/hyperlink" Target="SS%20Calibration.pptx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hyperlink" Target="why%20kalibrasi%203.pptx" TargetMode="External"/><Relationship Id="rId7" Type="http://schemas.openxmlformats.org/officeDocument/2006/relationships/hyperlink" Target="Materi%20Caliper%20.ppt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Uncertainty%20.ppt" TargetMode="External"/><Relationship Id="rId11" Type="http://schemas.openxmlformats.org/officeDocument/2006/relationships/image" Target="../media/image4.jpeg"/><Relationship Id="rId5" Type="http://schemas.openxmlformats.org/officeDocument/2006/relationships/hyperlink" Target="Mgt%20Teknik%20Calibration%20.pptx" TargetMode="External"/><Relationship Id="rId10" Type="http://schemas.openxmlformats.org/officeDocument/2006/relationships/image" Target="../media/image3.png"/><Relationship Id="rId4" Type="http://schemas.openxmlformats.org/officeDocument/2006/relationships/hyperlink" Target="SS%20Calibration.pptx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hyperlink" Target="why%20kalibrasi%203.pptx" TargetMode="External"/><Relationship Id="rId7" Type="http://schemas.openxmlformats.org/officeDocument/2006/relationships/hyperlink" Target="Materi%20Caliper%20.ppt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Uncertainty%20.ppt" TargetMode="External"/><Relationship Id="rId11" Type="http://schemas.openxmlformats.org/officeDocument/2006/relationships/image" Target="../media/image4.jpeg"/><Relationship Id="rId5" Type="http://schemas.openxmlformats.org/officeDocument/2006/relationships/hyperlink" Target="Mgt%20Teknik%20Calibration%20.pptx" TargetMode="External"/><Relationship Id="rId10" Type="http://schemas.openxmlformats.org/officeDocument/2006/relationships/image" Target="../media/image3.png"/><Relationship Id="rId4" Type="http://schemas.openxmlformats.org/officeDocument/2006/relationships/hyperlink" Target="SS%20Calibration.pptx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hyperlink" Target="why%20kalibrasi%203.pptx" TargetMode="External"/><Relationship Id="rId7" Type="http://schemas.openxmlformats.org/officeDocument/2006/relationships/hyperlink" Target="Materi%20Caliper%20.ppt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Uncertainty%20.ppt" TargetMode="External"/><Relationship Id="rId11" Type="http://schemas.openxmlformats.org/officeDocument/2006/relationships/image" Target="../media/image4.jpeg"/><Relationship Id="rId5" Type="http://schemas.openxmlformats.org/officeDocument/2006/relationships/hyperlink" Target="Mgt%20Teknik%20Calibration%20.pptx" TargetMode="External"/><Relationship Id="rId10" Type="http://schemas.openxmlformats.org/officeDocument/2006/relationships/image" Target="../media/image3.png"/><Relationship Id="rId4" Type="http://schemas.openxmlformats.org/officeDocument/2006/relationships/hyperlink" Target="SS%20Calibration.pptx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SS%20Calibration.pptx" TargetMode="External"/><Relationship Id="rId3" Type="http://schemas.openxmlformats.org/officeDocument/2006/relationships/image" Target="../media/image93.png"/><Relationship Id="rId7" Type="http://schemas.openxmlformats.org/officeDocument/2006/relationships/hyperlink" Target="why%20kalibrasi%203.ppt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hyperlink" Target="Uncertainty%20.ppt" TargetMode="External"/><Relationship Id="rId4" Type="http://schemas.openxmlformats.org/officeDocument/2006/relationships/image" Target="../media/image94.png"/><Relationship Id="rId9" Type="http://schemas.openxmlformats.org/officeDocument/2006/relationships/hyperlink" Target="Mgt%20Teknik%20Calibration%20.ppt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9F7F1016-82D5-4856-A033-49DCD8EA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524625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Remi Ramdhani</a:t>
            </a: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2F53263-E9FC-4B66-828C-433D5AD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488113"/>
            <a:ext cx="255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3A580-AF37-4284-AA44-7D62C28991D7}"/>
              </a:ext>
            </a:extLst>
          </p:cNvPr>
          <p:cNvSpPr/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4C08F8-94EC-4496-9F65-015EC5633672}"/>
              </a:ext>
            </a:extLst>
          </p:cNvPr>
          <p:cNvCxnSpPr/>
          <p:nvPr/>
        </p:nvCxnSpPr>
        <p:spPr>
          <a:xfrm>
            <a:off x="1905000" y="16002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6A666-DD12-4A52-826E-3CDB9FD26700}"/>
              </a:ext>
            </a:extLst>
          </p:cNvPr>
          <p:cNvSpPr/>
          <p:nvPr/>
        </p:nvSpPr>
        <p:spPr>
          <a:xfrm>
            <a:off x="1905000" y="1492250"/>
            <a:ext cx="7239000" cy="76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Rectangle 27">
            <a:extLst>
              <a:ext uri="{FF2B5EF4-FFF2-40B4-BE49-F238E27FC236}">
                <a16:creationId xmlns:a16="http://schemas.microsoft.com/office/drawing/2014/main" id="{A37C2BAD-5D5B-4E30-961B-D3B60EF1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67000"/>
            <a:ext cx="74676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75"/>
              </a:spcBef>
            </a:pPr>
            <a:r>
              <a:rPr lang="en-US" altLang="en-US" sz="3200" b="1" i="1">
                <a:solidFill>
                  <a:schemeClr val="bg1"/>
                </a:solidFill>
                <a:latin typeface="Trebuchet MS" panose="020B0603020202020204" pitchFamily="34" charset="0"/>
              </a:rPr>
              <a:t>PENGUKURAN &amp; KALIBRASI PRESSURE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>
                <a:solidFill>
                  <a:schemeClr val="bg1"/>
                </a:solidFill>
                <a:latin typeface="Trebuchet MS" panose="020B0603020202020204" pitchFamily="34" charset="0"/>
              </a:rPr>
              <a:t>(Pressure Gauge)</a:t>
            </a:r>
          </a:p>
        </p:txBody>
      </p:sp>
      <p:sp>
        <p:nvSpPr>
          <p:cNvPr id="43" name="Rectangle 4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8EB7F52E-FCE2-4D42-AB52-E4C51A97AB64}"/>
              </a:ext>
            </a:extLst>
          </p:cNvPr>
          <p:cNvSpPr/>
          <p:nvPr/>
        </p:nvSpPr>
        <p:spPr>
          <a:xfrm>
            <a:off x="1590675" y="4314825"/>
            <a:ext cx="12684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Why Calibration</a:t>
            </a:r>
          </a:p>
        </p:txBody>
      </p:sp>
      <p:sp>
        <p:nvSpPr>
          <p:cNvPr id="44" name="Rectangle 4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EF22997-F190-4C01-86EB-DCCCFA08C400}"/>
              </a:ext>
            </a:extLst>
          </p:cNvPr>
          <p:cNvSpPr/>
          <p:nvPr/>
        </p:nvSpPr>
        <p:spPr>
          <a:xfrm>
            <a:off x="2886075" y="4314825"/>
            <a:ext cx="11826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SS Calibration</a:t>
            </a:r>
          </a:p>
        </p:txBody>
      </p:sp>
      <p:sp>
        <p:nvSpPr>
          <p:cNvPr id="45" name="Rectangle 4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EE38249-1051-45D1-8BC8-39D8251E747D}"/>
              </a:ext>
            </a:extLst>
          </p:cNvPr>
          <p:cNvSpPr/>
          <p:nvPr/>
        </p:nvSpPr>
        <p:spPr>
          <a:xfrm>
            <a:off x="4029075" y="4314825"/>
            <a:ext cx="132397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Tenik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Calibration</a:t>
            </a: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EC9781A-AEFF-41E9-93BC-86B5A3529D3B}"/>
              </a:ext>
            </a:extLst>
          </p:cNvPr>
          <p:cNvSpPr/>
          <p:nvPr/>
        </p:nvSpPr>
        <p:spPr>
          <a:xfrm>
            <a:off x="5324475" y="4314825"/>
            <a:ext cx="10128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Uncertainty</a:t>
            </a: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44E9400F-7497-4436-8E85-7561D7E4585C}"/>
              </a:ext>
            </a:extLst>
          </p:cNvPr>
          <p:cNvSpPr/>
          <p:nvPr/>
        </p:nvSpPr>
        <p:spPr>
          <a:xfrm>
            <a:off x="6391275" y="4314825"/>
            <a:ext cx="12938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Pressure Gauge</a:t>
            </a:r>
          </a:p>
        </p:txBody>
      </p:sp>
      <p:sp>
        <p:nvSpPr>
          <p:cNvPr id="15374" name="TextBox 31">
            <a:extLst>
              <a:ext uri="{FF2B5EF4-FFF2-40B4-BE49-F238E27FC236}">
                <a16:creationId xmlns:a16="http://schemas.microsoft.com/office/drawing/2014/main" id="{C213B213-2437-4622-895C-69D395C9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0200"/>
            <a:ext cx="7239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>
                <a:latin typeface="Cambria" panose="02040503050406030204" pitchFamily="18" charset="0"/>
              </a:rPr>
              <a:t>Cikarang Square Blok B No.11, Jl. Raya Cibarusah, Cikarang Selatan 17530, Jawa Barat</a:t>
            </a:r>
          </a:p>
          <a:p>
            <a:pPr algn="r"/>
            <a:r>
              <a:rPr lang="en-US" altLang="en-US" sz="1000">
                <a:latin typeface="Cambria" panose="02040503050406030204" pitchFamily="18" charset="0"/>
              </a:rPr>
              <a:t>Tlp : (021) 89321314-5 / (021) 89321323 Fax: : 021-9067204. www. sentralkalibrasi.co.id</a:t>
            </a:r>
          </a:p>
          <a:p>
            <a:pPr algn="r"/>
            <a:endParaRPr lang="en-US" altLang="en-US" sz="1000"/>
          </a:p>
        </p:txBody>
      </p:sp>
      <p:pic>
        <p:nvPicPr>
          <p:cNvPr id="15375" name="Picture 36" descr="http://phitagoras.co.id/wp-content/uploads/2012/04/training-ISO-17025-sistem-manajemen-laboratorium.gif">
            <a:extLst>
              <a:ext uri="{FF2B5EF4-FFF2-40B4-BE49-F238E27FC236}">
                <a16:creationId xmlns:a16="http://schemas.microsoft.com/office/drawing/2014/main" id="{07962831-E053-49D2-8DE5-AF1A621E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54025"/>
            <a:ext cx="2162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4">
            <a:extLst>
              <a:ext uri="{FF2B5EF4-FFF2-40B4-BE49-F238E27FC236}">
                <a16:creationId xmlns:a16="http://schemas.microsoft.com/office/drawing/2014/main" id="{D77367B3-8AAD-435E-9EA4-E8AF02CE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1447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8">
            <a:extLst>
              <a:ext uri="{FF2B5EF4-FFF2-40B4-BE49-F238E27FC236}">
                <a16:creationId xmlns:a16="http://schemas.microsoft.com/office/drawing/2014/main" id="{BE0BEF46-2D94-47DB-B13B-EFC50D541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7" descr="IMG_5258.JPG">
            <a:extLst>
              <a:ext uri="{FF2B5EF4-FFF2-40B4-BE49-F238E27FC236}">
                <a16:creationId xmlns:a16="http://schemas.microsoft.com/office/drawing/2014/main" id="{6CBC0D93-D61C-4983-8948-FDB41486C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0" y="4640263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8" descr="IMG_5269.JPG">
            <a:extLst>
              <a:ext uri="{FF2B5EF4-FFF2-40B4-BE49-F238E27FC236}">
                <a16:creationId xmlns:a16="http://schemas.microsoft.com/office/drawing/2014/main" id="{F91E9E69-B4AA-42F9-858E-8E61868A2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4999"/>
          <a:stretch>
            <a:fillRect/>
          </a:stretch>
        </p:blipFill>
        <p:spPr bwMode="auto">
          <a:xfrm>
            <a:off x="2209800" y="4640263"/>
            <a:ext cx="228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19" descr="IMG_5290.JPG">
            <a:extLst>
              <a:ext uri="{FF2B5EF4-FFF2-40B4-BE49-F238E27FC236}">
                <a16:creationId xmlns:a16="http://schemas.microsoft.com/office/drawing/2014/main" id="{04461459-3B52-4147-A548-9E10C2BA9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833" r="14999"/>
          <a:stretch>
            <a:fillRect/>
          </a:stretch>
        </p:blipFill>
        <p:spPr bwMode="auto">
          <a:xfrm>
            <a:off x="4419600" y="4640263"/>
            <a:ext cx="22860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20" descr="IMG_1056.JPG">
            <a:extLst>
              <a:ext uri="{FF2B5EF4-FFF2-40B4-BE49-F238E27FC236}">
                <a16:creationId xmlns:a16="http://schemas.microsoft.com/office/drawing/2014/main" id="{C2329A18-0E55-4902-B753-7ECEEB6BDC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5000" b="1250"/>
          <a:stretch>
            <a:fillRect/>
          </a:stretch>
        </p:blipFill>
        <p:spPr bwMode="auto">
          <a:xfrm>
            <a:off x="6705600" y="4640263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Rectangle 6">
            <a:extLst>
              <a:ext uri="{FF2B5EF4-FFF2-40B4-BE49-F238E27FC236}">
                <a16:creationId xmlns:a16="http://schemas.microsoft.com/office/drawing/2014/main" id="{2A214102-8A17-47E3-991B-6DFBE537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88113"/>
            <a:ext cx="3074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/>
              <a:t>www.sentralkalibrasi.co.id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518F6-EC89-4C91-A47A-E19956CF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05E92F6-EA64-48B2-9BBA-1C5D5D1FD589}"/>
              </a:ext>
            </a:extLst>
          </p:cNvPr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9F83CB6-A7BA-42D9-B8E7-DD99F6296CE1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Rectangle 7">
            <a:extLst>
              <a:ext uri="{FF2B5EF4-FFF2-40B4-BE49-F238E27FC236}">
                <a16:creationId xmlns:a16="http://schemas.microsoft.com/office/drawing/2014/main" id="{667F3925-E8A7-49C5-90F6-154D055FD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05000"/>
            <a:ext cx="3657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800" b="1" dirty="0">
                <a:latin typeface="Book Antiqua" pitchFamily="18" charset="0"/>
              </a:rPr>
              <a:t>Range / </a:t>
            </a:r>
            <a:r>
              <a:rPr lang="en-US" sz="2800" b="1" dirty="0" err="1">
                <a:latin typeface="Book Antiqua" pitchFamily="18" charset="0"/>
              </a:rPr>
              <a:t>Kapasitas</a:t>
            </a:r>
            <a:r>
              <a:rPr lang="en-US" sz="2800" b="1" dirty="0">
                <a:latin typeface="Book Antiqua" pitchFamily="18" charset="0"/>
              </a:rPr>
              <a:t> :</a:t>
            </a:r>
          </a:p>
          <a:p>
            <a:pPr marL="344488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en-US" sz="2400" dirty="0" err="1">
                <a:latin typeface="Book Antiqua" pitchFamily="18" charset="0"/>
              </a:rPr>
              <a:t>Rentang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nilai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ukur</a:t>
            </a:r>
            <a:r>
              <a:rPr lang="en-US" sz="2400" dirty="0">
                <a:latin typeface="Book Antiqua" pitchFamily="18" charset="0"/>
              </a:rPr>
              <a:t> minimum </a:t>
            </a:r>
            <a:r>
              <a:rPr lang="en-US" sz="2400" dirty="0" err="1">
                <a:latin typeface="Book Antiqua" pitchFamily="18" charset="0"/>
              </a:rPr>
              <a:t>dan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maksimum</a:t>
            </a:r>
            <a:r>
              <a:rPr lang="en-US" sz="2400" dirty="0">
                <a:latin typeface="Book Antiqua" pitchFamily="18" charset="0"/>
              </a:rPr>
              <a:t> yang </a:t>
            </a:r>
            <a:r>
              <a:rPr lang="en-US" sz="2400" dirty="0" err="1">
                <a:latin typeface="Book Antiqua" pitchFamily="18" charset="0"/>
              </a:rPr>
              <a:t>sudah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ditetapkan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pabrik</a:t>
            </a:r>
            <a:r>
              <a:rPr lang="en-US" sz="2400" dirty="0">
                <a:latin typeface="Book Antiqua" pitchFamily="18" charset="0"/>
              </a:rPr>
              <a:t> </a:t>
            </a:r>
            <a:r>
              <a:rPr lang="en-US" sz="2400" dirty="0" err="1">
                <a:latin typeface="Book Antiqua" pitchFamily="18" charset="0"/>
              </a:rPr>
              <a:t>pembuat</a:t>
            </a:r>
            <a:r>
              <a:rPr lang="en-US" sz="2400" dirty="0">
                <a:latin typeface="Book Antiqua" pitchFamily="18" charset="0"/>
              </a:rPr>
              <a:t>.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400" b="1" dirty="0">
                <a:latin typeface="Book Antiqua" pitchFamily="18" charset="0"/>
              </a:rPr>
              <a:t>Single Range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400" b="1" dirty="0">
                <a:latin typeface="Book Antiqua" pitchFamily="18" charset="0"/>
              </a:rPr>
              <a:t>Multi Range</a:t>
            </a:r>
          </a:p>
          <a:p>
            <a:pPr marL="344488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endParaRPr lang="en-US" sz="2800" dirty="0">
              <a:latin typeface="Book Antiqua" pitchFamily="18" charset="0"/>
            </a:endParaRPr>
          </a:p>
          <a:p>
            <a:pPr marL="342900" indent="-342900">
              <a:defRPr/>
            </a:pPr>
            <a:endParaRPr lang="en-US" sz="2800" dirty="0">
              <a:latin typeface="Book Antiqua" pitchFamily="18" charset="0"/>
            </a:endParaRPr>
          </a:p>
        </p:txBody>
      </p:sp>
      <p:pic>
        <p:nvPicPr>
          <p:cNvPr id="6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2" descr="Multi Range Voltmeter – Shiv Dial Sud And S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07869"/>
            <a:ext cx="5562600" cy="55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7E06B1-AA0D-464A-B010-5CF86DA4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623209338"/>
      </p:ext>
    </p:extLst>
  </p:cSld>
  <p:clrMapOvr>
    <a:masterClrMapping/>
  </p:clrMapOvr>
  <p:transition spd="slow"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Volt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828800"/>
            <a:ext cx="5410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5768975" y="4922838"/>
            <a:ext cx="3182938" cy="1477962"/>
          </a:xfrm>
          <a:prstGeom prst="rect">
            <a:avLst/>
          </a:prstGeom>
          <a:solidFill>
            <a:schemeClr val="accent1">
              <a:alpha val="6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Contoh</a:t>
            </a: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: </a:t>
            </a:r>
            <a:endParaRPr lang="id-ID" b="1" i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Spesifikasi</a:t>
            </a: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Voltmeter</a:t>
            </a:r>
          </a:p>
          <a:p>
            <a:pPr>
              <a:buFontTx/>
              <a:buChar char="•"/>
              <a:defRPr/>
            </a:pP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 Range : 0 – 500 Volt</a:t>
            </a:r>
          </a:p>
          <a:p>
            <a:pPr>
              <a:buFontTx/>
              <a:buChar char="•"/>
              <a:defRPr/>
            </a:pP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 </a:t>
            </a:r>
            <a:r>
              <a:rPr lang="en-US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Resolusi</a:t>
            </a: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: 10 Volt</a:t>
            </a:r>
          </a:p>
          <a:p>
            <a:pPr>
              <a:buFontTx/>
              <a:buChar char="•"/>
              <a:defRPr/>
            </a:pP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 </a:t>
            </a:r>
            <a:r>
              <a:rPr lang="en-US" b="1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Akurasi</a:t>
            </a:r>
            <a:r>
              <a:rPr lang="en-US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: 1.5 %</a:t>
            </a:r>
          </a:p>
        </p:txBody>
      </p:sp>
      <p:sp>
        <p:nvSpPr>
          <p:cNvPr id="28676" name="Oval 6"/>
          <p:cNvSpPr>
            <a:spLocks noChangeArrowheads="1"/>
          </p:cNvSpPr>
          <p:nvPr/>
        </p:nvSpPr>
        <p:spPr bwMode="auto">
          <a:xfrm>
            <a:off x="1577975" y="5029200"/>
            <a:ext cx="381000" cy="381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d-ID" altLang="en-US" sz="1800">
              <a:latin typeface="Arial" panose="020B0604020202020204" pitchFamily="34" charset="0"/>
            </a:endParaRPr>
          </a:p>
        </p:txBody>
      </p:sp>
      <p:sp>
        <p:nvSpPr>
          <p:cNvPr id="28677" name="AutoShape 9"/>
          <p:cNvSpPr>
            <a:spLocks/>
          </p:cNvSpPr>
          <p:nvPr/>
        </p:nvSpPr>
        <p:spPr bwMode="auto">
          <a:xfrm rot="2641079">
            <a:off x="1030288" y="1708150"/>
            <a:ext cx="1781175" cy="3092450"/>
          </a:xfrm>
          <a:prstGeom prst="leftBrace">
            <a:avLst>
              <a:gd name="adj1" fmla="val 58243"/>
              <a:gd name="adj2" fmla="val 48269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d-ID" altLang="en-US" sz="1800">
              <a:latin typeface="Arial" panose="020B0604020202020204" pitchFamily="34" charset="0"/>
            </a:endParaRPr>
          </a:p>
        </p:txBody>
      </p:sp>
      <p:sp>
        <p:nvSpPr>
          <p:cNvPr id="28678" name="AutoShape 10"/>
          <p:cNvSpPr>
            <a:spLocks/>
          </p:cNvSpPr>
          <p:nvPr/>
        </p:nvSpPr>
        <p:spPr bwMode="auto">
          <a:xfrm rot="2029325">
            <a:off x="1952625" y="3775075"/>
            <a:ext cx="457200" cy="115888"/>
          </a:xfrm>
          <a:prstGeom prst="rightBrace">
            <a:avLst>
              <a:gd name="adj1" fmla="val 0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d-ID" altLang="en-US" sz="1800">
              <a:latin typeface="Arial" panose="020B0604020202020204" pitchFamily="34" charset="0"/>
            </a:endParaRPr>
          </a:p>
        </p:txBody>
      </p:sp>
      <p:sp>
        <p:nvSpPr>
          <p:cNvPr id="28679" name="Text Box 11"/>
          <p:cNvSpPr txBox="1">
            <a:spLocks noChangeArrowheads="1"/>
          </p:cNvSpPr>
          <p:nvPr/>
        </p:nvSpPr>
        <p:spPr bwMode="auto">
          <a:xfrm rot="-3222308">
            <a:off x="773907" y="2778919"/>
            <a:ext cx="811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Range</a:t>
            </a:r>
          </a:p>
        </p:txBody>
      </p:sp>
      <p:sp>
        <p:nvSpPr>
          <p:cNvPr id="28680" name="Text Box 12"/>
          <p:cNvSpPr txBox="1">
            <a:spLocks noChangeArrowheads="1"/>
          </p:cNvSpPr>
          <p:nvPr/>
        </p:nvSpPr>
        <p:spPr bwMode="auto">
          <a:xfrm>
            <a:off x="1044575" y="53340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Akurasi</a:t>
            </a:r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2263775" y="38862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</a:rPr>
              <a:t>Resolusi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5000" y="0"/>
            <a:ext cx="7239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3200" y="381000"/>
            <a:ext cx="5867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5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65EF0A-2D3F-4251-84E1-BE0AD1F7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276214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 descr="EX000002">
            <a:extLst>
              <a:ext uri="{FF2B5EF4-FFF2-40B4-BE49-F238E27FC236}">
                <a16:creationId xmlns:a16="http://schemas.microsoft.com/office/drawing/2014/main" id="{21C93B22-51E8-43A4-8EEE-F5CAE695B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7"/>
          <a:stretch>
            <a:fillRect/>
          </a:stretch>
        </p:blipFill>
        <p:spPr bwMode="auto">
          <a:xfrm>
            <a:off x="1676400" y="1676400"/>
            <a:ext cx="5791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AutoShape 3">
            <a:extLst>
              <a:ext uri="{FF2B5EF4-FFF2-40B4-BE49-F238E27FC236}">
                <a16:creationId xmlns:a16="http://schemas.microsoft.com/office/drawing/2014/main" id="{E939C2E5-7A2C-401C-BDAA-803B4DCC13BC}"/>
              </a:ext>
            </a:extLst>
          </p:cNvPr>
          <p:cNvSpPr>
            <a:spLocks/>
          </p:cNvSpPr>
          <p:nvPr/>
        </p:nvSpPr>
        <p:spPr bwMode="auto">
          <a:xfrm rot="-2400486">
            <a:off x="3363913" y="5422900"/>
            <a:ext cx="304800" cy="762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rgbClr val="C414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SzPct val="90000"/>
            </a:pPr>
            <a:endParaRPr lang="id-ID" altLang="en-US" sz="2400">
              <a:solidFill>
                <a:srgbClr val="B70FB3"/>
              </a:solidFill>
              <a:latin typeface="Verdana Ref"/>
            </a:endParaRPr>
          </a:p>
        </p:txBody>
      </p:sp>
      <p:sp>
        <p:nvSpPr>
          <p:cNvPr id="28677" name="Text Box 4">
            <a:extLst>
              <a:ext uri="{FF2B5EF4-FFF2-40B4-BE49-F238E27FC236}">
                <a16:creationId xmlns:a16="http://schemas.microsoft.com/office/drawing/2014/main" id="{B5EBEF73-ABC6-4DFF-BE46-DAE3BD25B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4864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Pct val="90000"/>
            </a:pPr>
            <a:r>
              <a:rPr lang="en-US" altLang="en-US" sz="2400">
                <a:solidFill>
                  <a:schemeClr val="bg1"/>
                </a:solidFill>
                <a:latin typeface="Verdana Ref"/>
              </a:rPr>
              <a:t>Resolusi </a:t>
            </a:r>
          </a:p>
        </p:txBody>
      </p:sp>
      <p:sp>
        <p:nvSpPr>
          <p:cNvPr id="28678" name="AutoShape 5">
            <a:extLst>
              <a:ext uri="{FF2B5EF4-FFF2-40B4-BE49-F238E27FC236}">
                <a16:creationId xmlns:a16="http://schemas.microsoft.com/office/drawing/2014/main" id="{F9E30375-AFE3-4CF5-A8B9-BA4543DEA8AC}"/>
              </a:ext>
            </a:extLst>
          </p:cNvPr>
          <p:cNvSpPr>
            <a:spLocks/>
          </p:cNvSpPr>
          <p:nvPr/>
        </p:nvSpPr>
        <p:spPr bwMode="auto">
          <a:xfrm rot="-5468581">
            <a:off x="4337050" y="4819650"/>
            <a:ext cx="685800" cy="1905000"/>
          </a:xfrm>
          <a:prstGeom prst="leftBrace">
            <a:avLst>
              <a:gd name="adj1" fmla="val 69444"/>
              <a:gd name="adj2" fmla="val 50000"/>
            </a:avLst>
          </a:prstGeom>
          <a:noFill/>
          <a:ln w="38100">
            <a:solidFill>
              <a:srgbClr val="C414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en-US"/>
          </a:p>
        </p:txBody>
      </p:sp>
      <p:sp>
        <p:nvSpPr>
          <p:cNvPr id="28679" name="Text Box 6">
            <a:extLst>
              <a:ext uri="{FF2B5EF4-FFF2-40B4-BE49-F238E27FC236}">
                <a16:creationId xmlns:a16="http://schemas.microsoft.com/office/drawing/2014/main" id="{0D9E3193-B980-4C61-A548-0C05FB96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0960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Pct val="90000"/>
            </a:pPr>
            <a:r>
              <a:rPr lang="en-US" altLang="en-US" sz="2400">
                <a:solidFill>
                  <a:srgbClr val="FFFF00"/>
                </a:solidFill>
                <a:latin typeface="Verdana Ref"/>
              </a:rPr>
              <a:t>Range/Rentang Ukur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F5A37-C3CC-4D3B-AA24-49EFCF2D0668}"/>
              </a:ext>
            </a:extLst>
          </p:cNvPr>
          <p:cNvSpPr/>
          <p:nvPr/>
        </p:nvSpPr>
        <p:spPr>
          <a:xfrm>
            <a:off x="1752600" y="0"/>
            <a:ext cx="7391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D5F6C-D93B-46E6-B8E6-E29543076D7F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4A2F9-4B32-47FE-AC05-C810DA969F72}"/>
              </a:ext>
            </a:extLst>
          </p:cNvPr>
          <p:cNvSpPr/>
          <p:nvPr/>
        </p:nvSpPr>
        <p:spPr>
          <a:xfrm>
            <a:off x="2362200" y="381000"/>
            <a:ext cx="6248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3" name="Picture 38">
            <a:extLst>
              <a:ext uri="{FF2B5EF4-FFF2-40B4-BE49-F238E27FC236}">
                <a16:creationId xmlns:a16="http://schemas.microsoft.com/office/drawing/2014/main" id="{F14116C2-5EFA-4A69-B0D4-19588CB5D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1D6157-1EC0-4DDF-8DEC-936520AE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F5A37-C3CC-4D3B-AA24-49EFCF2D0668}"/>
              </a:ext>
            </a:extLst>
          </p:cNvPr>
          <p:cNvSpPr/>
          <p:nvPr/>
        </p:nvSpPr>
        <p:spPr>
          <a:xfrm>
            <a:off x="1752600" y="0"/>
            <a:ext cx="7391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D5F6C-D93B-46E6-B8E6-E29543076D7F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4A2F9-4B32-47FE-AC05-C810DA969F72}"/>
              </a:ext>
            </a:extLst>
          </p:cNvPr>
          <p:cNvSpPr/>
          <p:nvPr/>
        </p:nvSpPr>
        <p:spPr>
          <a:xfrm>
            <a:off x="2362200" y="381000"/>
            <a:ext cx="6248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3" name="Picture 38">
            <a:extLst>
              <a:ext uri="{FF2B5EF4-FFF2-40B4-BE49-F238E27FC236}">
                <a16:creationId xmlns:a16="http://schemas.microsoft.com/office/drawing/2014/main" id="{F14116C2-5EFA-4A69-B0D4-19588CB5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2" descr="Hasil gambar untuk pressure gauge bar psi">
            <a:extLst>
              <a:ext uri="{FF2B5EF4-FFF2-40B4-BE49-F238E27FC236}">
                <a16:creationId xmlns:a16="http://schemas.microsoft.com/office/drawing/2014/main" id="{969F421B-829B-481F-B975-FD550428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35814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Hasil gambar untuk pressure gauge">
            <a:extLst>
              <a:ext uri="{FF2B5EF4-FFF2-40B4-BE49-F238E27FC236}">
                <a16:creationId xmlns:a16="http://schemas.microsoft.com/office/drawing/2014/main" id="{CE4B95A2-AB04-4BE3-B971-C99D76E4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752600"/>
            <a:ext cx="45339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5" y="5671094"/>
            <a:ext cx="6838950" cy="1066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9B973-DF02-4E95-83D4-8179FA21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783933554"/>
      </p:ext>
    </p:extLst>
  </p:cSld>
  <p:clrMapOvr>
    <a:masterClrMapping/>
  </p:clrMapOvr>
  <p:transition spd="slow">
    <p:pull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F5A37-C3CC-4D3B-AA24-49EFCF2D0668}"/>
              </a:ext>
            </a:extLst>
          </p:cNvPr>
          <p:cNvSpPr/>
          <p:nvPr/>
        </p:nvSpPr>
        <p:spPr>
          <a:xfrm>
            <a:off x="1752600" y="0"/>
            <a:ext cx="7391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D5F6C-D93B-46E6-B8E6-E29543076D7F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4A2F9-4B32-47FE-AC05-C810DA969F72}"/>
              </a:ext>
            </a:extLst>
          </p:cNvPr>
          <p:cNvSpPr/>
          <p:nvPr/>
        </p:nvSpPr>
        <p:spPr>
          <a:xfrm>
            <a:off x="2362200" y="381000"/>
            <a:ext cx="6248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3" name="Picture 38">
            <a:extLst>
              <a:ext uri="{FF2B5EF4-FFF2-40B4-BE49-F238E27FC236}">
                <a16:creationId xmlns:a16="http://schemas.microsoft.com/office/drawing/2014/main" id="{F14116C2-5EFA-4A69-B0D4-19588CB5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33DA65C5-16D5-402A-8C31-F1D57B3B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30546"/>
            <a:ext cx="8305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id-ID" sz="2800" b="1" dirty="0">
                <a:latin typeface="Book Antiqua" pitchFamily="18" charset="0"/>
              </a:rPr>
              <a:t>Penulisan</a:t>
            </a:r>
            <a:r>
              <a:rPr lang="en-US" sz="2800" b="1" dirty="0">
                <a:latin typeface="Book Antiqua" pitchFamily="18" charset="0"/>
              </a:rPr>
              <a:t> </a:t>
            </a:r>
            <a:r>
              <a:rPr lang="en-US" sz="2800" b="1" dirty="0" err="1">
                <a:latin typeface="Book Antiqua" pitchFamily="18" charset="0"/>
              </a:rPr>
              <a:t>Akurasi</a:t>
            </a:r>
            <a:r>
              <a:rPr lang="id-ID" sz="2800" b="1" dirty="0">
                <a:latin typeface="Book Antiqua" pitchFamily="18" charset="0"/>
              </a:rPr>
              <a:t> Alat Ukur</a:t>
            </a:r>
            <a:endParaRPr lang="en-US" sz="2800" b="1" dirty="0">
              <a:latin typeface="Book Antiqua" pitchFamily="18" charset="0"/>
            </a:endParaRPr>
          </a:p>
          <a:p>
            <a:pPr marL="801688" indent="-4572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Book Antiqua" pitchFamily="18" charset="0"/>
              </a:rPr>
              <a:t>Absolute</a:t>
            </a:r>
            <a:endParaRPr lang="id-ID" sz="2400" dirty="0">
              <a:latin typeface="Book Antiqua" pitchFamily="18" charset="0"/>
            </a:endParaRPr>
          </a:p>
          <a:p>
            <a:pPr marL="801688" lvl="1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id-ID" dirty="0">
                <a:latin typeface="Book Antiqua" pitchFamily="18" charset="0"/>
              </a:rPr>
              <a:t>Satuan pengukuran langsung.</a:t>
            </a:r>
            <a:endParaRPr lang="en-US" dirty="0">
              <a:latin typeface="Book Antiqua" pitchFamily="18" charset="0"/>
            </a:endParaRPr>
          </a:p>
          <a:p>
            <a:pPr marL="801688" indent="-4572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Book Antiqua" pitchFamily="18" charset="0"/>
              </a:rPr>
              <a:t>Full Scale (FS)</a:t>
            </a:r>
            <a:endParaRPr lang="id-ID" sz="2400" dirty="0">
              <a:latin typeface="Book Antiqua" pitchFamily="18" charset="0"/>
            </a:endParaRPr>
          </a:p>
          <a:p>
            <a:pPr marL="801688" lvl="1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id-ID" dirty="0">
                <a:latin typeface="Book Antiqua" pitchFamily="18" charset="0"/>
              </a:rPr>
              <a:t>Rasio terhadap kapasitas maksimum (umumnya dalam persen).</a:t>
            </a:r>
            <a:endParaRPr lang="en-US" dirty="0">
              <a:latin typeface="Book Antiqua" pitchFamily="18" charset="0"/>
            </a:endParaRPr>
          </a:p>
          <a:p>
            <a:pPr marL="801688" indent="-4572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latin typeface="Book Antiqua" pitchFamily="18" charset="0"/>
              </a:rPr>
              <a:t>Reading</a:t>
            </a:r>
            <a:endParaRPr lang="id-ID" sz="2400" dirty="0">
              <a:latin typeface="Book Antiqua" pitchFamily="18" charset="0"/>
            </a:endParaRPr>
          </a:p>
          <a:p>
            <a:pPr marL="801688" lvl="1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id-ID" dirty="0">
                <a:latin typeface="Book Antiqua" pitchFamily="18" charset="0"/>
              </a:rPr>
              <a:t>Rasio terhadap nilai pembacaan (umumnya dalam persen).</a:t>
            </a:r>
            <a:endParaRPr lang="en-US" dirty="0">
              <a:latin typeface="Book Antiqua" pitchFamily="18" charset="0"/>
            </a:endParaRPr>
          </a:p>
          <a:p>
            <a:pPr marL="342900" indent="-342900">
              <a:defRPr/>
            </a:pPr>
            <a:endParaRPr lang="en-US" sz="2800" dirty="0">
              <a:latin typeface="Book Antiqua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36" y="4653039"/>
            <a:ext cx="4931764" cy="220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" y="4653039"/>
            <a:ext cx="121920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48" y="4653039"/>
            <a:ext cx="3566652" cy="22049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0B84-2B57-4E68-B30A-00030735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910427177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F5A37-C3CC-4D3B-AA24-49EFCF2D0668}"/>
              </a:ext>
            </a:extLst>
          </p:cNvPr>
          <p:cNvSpPr/>
          <p:nvPr/>
        </p:nvSpPr>
        <p:spPr>
          <a:xfrm>
            <a:off x="1752600" y="0"/>
            <a:ext cx="7391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D5F6C-D93B-46E6-B8E6-E29543076D7F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4A2F9-4B32-47FE-AC05-C810DA969F72}"/>
              </a:ext>
            </a:extLst>
          </p:cNvPr>
          <p:cNvSpPr/>
          <p:nvPr/>
        </p:nvSpPr>
        <p:spPr>
          <a:xfrm>
            <a:off x="2362200" y="381000"/>
            <a:ext cx="6248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3" name="Picture 38">
            <a:extLst>
              <a:ext uri="{FF2B5EF4-FFF2-40B4-BE49-F238E27FC236}">
                <a16:creationId xmlns:a16="http://schemas.microsoft.com/office/drawing/2014/main" id="{F14116C2-5EFA-4A69-B0D4-19588CB5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33DA65C5-16D5-402A-8C31-F1D57B3B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05000"/>
            <a:ext cx="8305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4488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en-US" sz="3200" dirty="0">
                <a:latin typeface="Book Antiqua" pitchFamily="18" charset="0"/>
              </a:rPr>
              <a:t>Full Scale (FS) vs Reading</a:t>
            </a:r>
          </a:p>
          <a:p>
            <a:pPr marL="342900" indent="-342900">
              <a:defRPr/>
            </a:pPr>
            <a:endParaRPr lang="en-US" sz="3200" dirty="0">
              <a:latin typeface="Book Antiqua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F76F369-C516-4A6E-BFEE-BABF80207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2691547"/>
            <a:ext cx="8305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defRPr/>
            </a:pPr>
            <a:r>
              <a:rPr lang="en-US" sz="2400" b="1" dirty="0" err="1">
                <a:latin typeface="Book Antiqua" pitchFamily="18" charset="0"/>
              </a:rPr>
              <a:t>Diketahui</a:t>
            </a:r>
            <a:r>
              <a:rPr lang="en-US" sz="2400" b="1" dirty="0">
                <a:latin typeface="Book Antiqua" pitchFamily="18" charset="0"/>
              </a:rPr>
              <a:t>:</a:t>
            </a:r>
          </a:p>
          <a:p>
            <a:pPr marL="342900" indent="-342900">
              <a:defRPr/>
            </a:pPr>
            <a:r>
              <a:rPr lang="en-US" sz="2400" b="1" dirty="0">
                <a:latin typeface="Book Antiqua" pitchFamily="18" charset="0"/>
              </a:rPr>
              <a:t>Pressure Gauge</a:t>
            </a:r>
          </a:p>
          <a:p>
            <a:pPr marL="342900" indent="-342900">
              <a:defRPr/>
            </a:pPr>
            <a:r>
              <a:rPr lang="en-US" sz="2400" b="1" dirty="0" err="1">
                <a:latin typeface="Book Antiqua" pitchFamily="18" charset="0"/>
              </a:rPr>
              <a:t>Kapasitas</a:t>
            </a:r>
            <a:r>
              <a:rPr lang="en-US" sz="2400" b="1" dirty="0">
                <a:latin typeface="Book Antiqua" pitchFamily="18" charset="0"/>
              </a:rPr>
              <a:t> 100 psi</a:t>
            </a:r>
          </a:p>
          <a:p>
            <a:pPr marL="342900" indent="-342900">
              <a:defRPr/>
            </a:pPr>
            <a:endParaRPr lang="en-US" sz="2400" b="1" dirty="0">
              <a:latin typeface="Book Antiqua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Book Antiqua" pitchFamily="18" charset="0"/>
              </a:rPr>
              <a:t>0.1% of Reading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400" b="1" dirty="0">
                <a:latin typeface="Book Antiqua" pitchFamily="18" charset="0"/>
              </a:rPr>
              <a:t>0.05% of FS</a:t>
            </a:r>
          </a:p>
          <a:p>
            <a:pPr marL="342900" indent="-342900">
              <a:defRPr/>
            </a:pPr>
            <a:endParaRPr lang="en-US" sz="2400" b="1" dirty="0">
              <a:latin typeface="Book Antiqua" pitchFamily="18" charset="0"/>
            </a:endParaRPr>
          </a:p>
          <a:p>
            <a:pPr marL="342900" indent="-342900">
              <a:defRPr/>
            </a:pPr>
            <a:r>
              <a:rPr lang="en-US" sz="2400" b="1" dirty="0">
                <a:latin typeface="Book Antiqua" pitchFamily="18" charset="0"/>
              </a:rPr>
              <a:t>Mana yang </a:t>
            </a:r>
            <a:r>
              <a:rPr lang="en-US" sz="2400" b="1" dirty="0" err="1">
                <a:latin typeface="Book Antiqua" pitchFamily="18" charset="0"/>
              </a:rPr>
              <a:t>lebih</a:t>
            </a:r>
            <a:r>
              <a:rPr lang="en-US" sz="2400" b="1" dirty="0">
                <a:latin typeface="Book Antiqua" pitchFamily="18" charset="0"/>
              </a:rPr>
              <a:t> </a:t>
            </a:r>
            <a:r>
              <a:rPr lang="en-US" sz="2400" b="1" dirty="0" err="1">
                <a:latin typeface="Book Antiqua" pitchFamily="18" charset="0"/>
              </a:rPr>
              <a:t>akurat</a:t>
            </a:r>
            <a:r>
              <a:rPr lang="en-US" sz="2400" b="1" dirty="0">
                <a:latin typeface="Book Antiqua" pitchFamily="18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1422-0A9D-4EE4-B57E-3E46BCEB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507745"/>
            <a:ext cx="3423004" cy="3834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C1037-9584-425A-A1F9-937C0760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398465349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F5A37-C3CC-4D3B-AA24-49EFCF2D0668}"/>
              </a:ext>
            </a:extLst>
          </p:cNvPr>
          <p:cNvSpPr/>
          <p:nvPr/>
        </p:nvSpPr>
        <p:spPr>
          <a:xfrm>
            <a:off x="1752600" y="0"/>
            <a:ext cx="73914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D5F6C-D93B-46E6-B8E6-E29543076D7F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4A2F9-4B32-47FE-AC05-C810DA969F72}"/>
              </a:ext>
            </a:extLst>
          </p:cNvPr>
          <p:cNvSpPr/>
          <p:nvPr/>
        </p:nvSpPr>
        <p:spPr>
          <a:xfrm>
            <a:off x="2362200" y="381000"/>
            <a:ext cx="6248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Resolusi</a:t>
            </a:r>
            <a:r>
              <a:rPr lang="en-US" sz="4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4800" b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mbria" pitchFamily="18" charset="0"/>
                <a:ea typeface="ＭＳ Ｐゴシック" charset="0"/>
                <a:cs typeface="ＭＳ Ｐゴシック" charset="0"/>
              </a:rPr>
              <a:t>Akurasi</a:t>
            </a:r>
            <a:endParaRPr lang="en-US" sz="4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mbria" pitchFamily="18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83" name="Picture 38">
            <a:extLst>
              <a:ext uri="{FF2B5EF4-FFF2-40B4-BE49-F238E27FC236}">
                <a16:creationId xmlns:a16="http://schemas.microsoft.com/office/drawing/2014/main" id="{F14116C2-5EFA-4A69-B0D4-19588CB5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33DA65C5-16D5-402A-8C31-F1D57B3B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05000"/>
            <a:ext cx="8305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4488"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en-US" sz="3200" dirty="0">
                <a:latin typeface="Book Antiqua" pitchFamily="18" charset="0"/>
              </a:rPr>
              <a:t>Full Scale (FS) vs Reading</a:t>
            </a:r>
          </a:p>
          <a:p>
            <a:pPr marL="342900" indent="-342900">
              <a:defRPr/>
            </a:pPr>
            <a:endParaRPr lang="en-US" sz="3200" dirty="0">
              <a:latin typeface="Book Antiqua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65415-0710-49EF-B88B-D3D28799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12" y="2590800"/>
            <a:ext cx="5968776" cy="35876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E090F-C6E8-4E24-918F-517C666C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863903527"/>
      </p:ext>
    </p:extLst>
  </p:cSld>
  <p:clrMapOvr>
    <a:masterClrMapping/>
  </p:clrMapOvr>
  <p:transition spd="slow"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DFDD93-35B5-41AB-B57D-4BE2AB55508D}"/>
              </a:ext>
            </a:extLst>
          </p:cNvPr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CEC6ECE0-AC38-4D63-A7E6-0C639222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762000"/>
          </a:xfrm>
        </p:spPr>
        <p:txBody>
          <a:bodyPr/>
          <a:lstStyle/>
          <a:p>
            <a:r>
              <a:rPr lang="en-US" altLang="en-US" sz="3200" b="1" i="1">
                <a:latin typeface="Trebuchet MS" panose="020B0603020202020204" pitchFamily="34" charset="0"/>
                <a:ea typeface="MS PGothic" panose="020B0600070205080204" pitchFamily="34" charset="-128"/>
              </a:rPr>
              <a:t>Apa yg didapatkan setelah Kalibrasi ?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E0C6037E-C628-4E2D-96CE-844C694D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600200"/>
            <a:ext cx="4648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z="2400" i="1" dirty="0" err="1">
                <a:latin typeface="Trebuchet MS" panose="020B0603020202020204" pitchFamily="34" charset="0"/>
              </a:rPr>
              <a:t>Sertifikat</a:t>
            </a:r>
            <a:r>
              <a:rPr lang="en-US" altLang="en-US" sz="2400" i="1" dirty="0">
                <a:latin typeface="Trebuchet MS" panose="020B0603020202020204" pitchFamily="34" charset="0"/>
              </a:rPr>
              <a:t> </a:t>
            </a:r>
            <a:r>
              <a:rPr lang="en-US" altLang="en-US" sz="2400" i="1" dirty="0" err="1">
                <a:latin typeface="Trebuchet MS" panose="020B0603020202020204" pitchFamily="34" charset="0"/>
              </a:rPr>
              <a:t>Kalibrasi</a:t>
            </a:r>
            <a:r>
              <a:rPr lang="en-US" altLang="en-US" sz="2400" i="1" dirty="0">
                <a:latin typeface="Trebuchet MS" panose="020B0603020202020204" pitchFamily="34" charset="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000" i="1" dirty="0">
                <a:latin typeface="Trebuchet MS" panose="020B0603020202020204" pitchFamily="34" charset="0"/>
              </a:rPr>
              <a:t>     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Di </a:t>
            </a:r>
            <a:r>
              <a:rPr lang="en-US" altLang="en-US" i="1" dirty="0" err="1">
                <a:latin typeface="Trebuchet MS" panose="020B0603020202020204" pitchFamily="34" charset="0"/>
              </a:rPr>
              <a:t>antaranya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berisi</a:t>
            </a:r>
            <a:r>
              <a:rPr lang="en-US" altLang="en-US" i="1" dirty="0">
                <a:latin typeface="Trebuchet MS" panose="020B0603020202020204" pitchFamily="34" charset="0"/>
              </a:rPr>
              <a:t> 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</a:t>
            </a:r>
            <a:r>
              <a:rPr lang="en-US" altLang="en-US" i="1" dirty="0" err="1">
                <a:latin typeface="Trebuchet MS" panose="020B0603020202020204" pitchFamily="34" charset="0"/>
              </a:rPr>
              <a:t>Spesifikasi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alat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ukur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yg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dikalibrasi</a:t>
            </a:r>
            <a:r>
              <a:rPr lang="en-US" altLang="en-US" i="1" dirty="0">
                <a:latin typeface="Trebuchet MS" panose="020B0603020202020204" pitchFamily="34" charset="0"/>
              </a:rPr>
              <a:t>, </a:t>
            </a:r>
            <a:r>
              <a:rPr lang="en-US" altLang="en-US" i="1" dirty="0" err="1">
                <a:latin typeface="Trebuchet MS" panose="020B0603020202020204" pitchFamily="34" charset="0"/>
              </a:rPr>
              <a:t>alat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standar</a:t>
            </a:r>
            <a:r>
              <a:rPr lang="en-US" altLang="en-US" i="1" dirty="0">
                <a:latin typeface="Trebuchet MS" panose="020B0603020202020204" pitchFamily="34" charset="0"/>
              </a:rPr>
              <a:t> yang </a:t>
            </a:r>
            <a:r>
              <a:rPr lang="en-US" altLang="en-US" i="1" dirty="0" err="1">
                <a:latin typeface="Trebuchet MS" panose="020B0603020202020204" pitchFamily="34" charset="0"/>
              </a:rPr>
              <a:t>digunakan</a:t>
            </a:r>
            <a:r>
              <a:rPr lang="en-US" altLang="en-US" i="1" dirty="0">
                <a:latin typeface="Trebuchet MS" panose="020B0603020202020204" pitchFamily="34" charset="0"/>
              </a:rPr>
              <a:t>, </a:t>
            </a:r>
            <a:r>
              <a:rPr lang="en-US" altLang="en-US" i="1" dirty="0" err="1">
                <a:latin typeface="Trebuchet MS" panose="020B0603020202020204" pitchFamily="34" charset="0"/>
              </a:rPr>
              <a:t>Metode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Kalibrasi</a:t>
            </a:r>
            <a:r>
              <a:rPr lang="en-US" altLang="en-US" i="1" dirty="0">
                <a:latin typeface="Trebuchet MS" panose="020B0603020202020204" pitchFamily="34" charset="0"/>
              </a:rPr>
              <a:t>, </a:t>
            </a:r>
            <a:r>
              <a:rPr lang="en-US" altLang="en-US" i="1" dirty="0" err="1">
                <a:latin typeface="Trebuchet MS" panose="020B0603020202020204" pitchFamily="34" charset="0"/>
              </a:rPr>
              <a:t>Nama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dan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alamat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pemilik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alat</a:t>
            </a:r>
            <a:r>
              <a:rPr lang="en-US" altLang="en-US" i="1" dirty="0">
                <a:latin typeface="Trebuchet MS" panose="020B0603020202020204" pitchFamily="34" charset="0"/>
              </a:rPr>
              <a:t>, </a:t>
            </a:r>
            <a:r>
              <a:rPr lang="en-US" altLang="en-US" i="1" dirty="0" err="1">
                <a:latin typeface="Trebuchet MS" panose="020B0603020202020204" pitchFamily="34" charset="0"/>
              </a:rPr>
              <a:t>Suhu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dan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kelembaban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ruang,tanggal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kalibrasi</a:t>
            </a:r>
            <a:endParaRPr lang="en-US" altLang="en-US" i="1" dirty="0">
              <a:latin typeface="Trebuchet MS" panose="020B0603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</a:t>
            </a:r>
            <a:r>
              <a:rPr lang="en-US" altLang="en-US" i="1" dirty="0" err="1">
                <a:latin typeface="Trebuchet MS" panose="020B0603020202020204" pitchFamily="34" charset="0"/>
              </a:rPr>
              <a:t>Lembar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hasil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kalibrasi</a:t>
            </a:r>
            <a:r>
              <a:rPr lang="en-US" altLang="en-US" i="1" dirty="0">
                <a:latin typeface="Trebuchet MS" panose="020B0603020202020204" pitchFamily="34" charset="0"/>
              </a:rPr>
              <a:t> :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	- </a:t>
            </a:r>
            <a:r>
              <a:rPr lang="en-US" altLang="en-US" i="1" dirty="0" err="1">
                <a:latin typeface="Trebuchet MS" panose="020B0603020202020204" pitchFamily="34" charset="0"/>
              </a:rPr>
              <a:t>Penunjukkan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alat</a:t>
            </a:r>
            <a:endParaRPr lang="en-US" altLang="en-US" i="1" dirty="0">
              <a:latin typeface="Trebuchet MS" panose="020B0603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	- </a:t>
            </a:r>
            <a:r>
              <a:rPr lang="en-US" altLang="en-US" i="1" dirty="0" err="1">
                <a:latin typeface="Trebuchet MS" panose="020B0603020202020204" pitchFamily="34" charset="0"/>
              </a:rPr>
              <a:t>Penunjukkan</a:t>
            </a:r>
            <a:r>
              <a:rPr lang="en-US" altLang="en-US" i="1" dirty="0">
                <a:latin typeface="Trebuchet MS" panose="020B0603020202020204" pitchFamily="34" charset="0"/>
              </a:rPr>
              <a:t> </a:t>
            </a:r>
            <a:r>
              <a:rPr lang="en-US" altLang="en-US" i="1" dirty="0" err="1">
                <a:latin typeface="Trebuchet MS" panose="020B0603020202020204" pitchFamily="34" charset="0"/>
              </a:rPr>
              <a:t>standar</a:t>
            </a:r>
            <a:endParaRPr lang="en-US" altLang="en-US" i="1" dirty="0">
              <a:latin typeface="Trebuchet MS" panose="020B0603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	- </a:t>
            </a:r>
            <a:r>
              <a:rPr lang="en-US" altLang="en-US" i="1" dirty="0" err="1">
                <a:latin typeface="Trebuchet MS" panose="020B0603020202020204" pitchFamily="34" charset="0"/>
              </a:rPr>
              <a:t>Koreksi</a:t>
            </a:r>
            <a:r>
              <a:rPr lang="en-US" altLang="en-US" i="1" dirty="0">
                <a:latin typeface="Trebuchet MS" panose="020B0603020202020204" pitchFamily="34" charset="0"/>
              </a:rPr>
              <a:t> (</a:t>
            </a:r>
            <a:r>
              <a:rPr lang="en-US" altLang="en-US" i="1" dirty="0" err="1">
                <a:latin typeface="Trebuchet MS" panose="020B0603020202020204" pitchFamily="34" charset="0"/>
              </a:rPr>
              <a:t>penyimpangan</a:t>
            </a:r>
            <a:r>
              <a:rPr lang="en-US" altLang="en-US" i="1" dirty="0">
                <a:latin typeface="Trebuchet MS" panose="020B0603020202020204" pitchFamily="34" charset="0"/>
              </a:rPr>
              <a:t>)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i="1" dirty="0">
                <a:latin typeface="Trebuchet MS" panose="020B0603020202020204" pitchFamily="34" charset="0"/>
              </a:rPr>
              <a:t>		- </a:t>
            </a:r>
            <a:r>
              <a:rPr lang="en-US" altLang="en-US" i="1" dirty="0" err="1">
                <a:latin typeface="Trebuchet MS" panose="020B0603020202020204" pitchFamily="34" charset="0"/>
              </a:rPr>
              <a:t>Ketidakpastian</a:t>
            </a:r>
            <a:r>
              <a:rPr lang="en-US" altLang="en-US" i="1" dirty="0">
                <a:latin typeface="Trebuchet MS" panose="020B0603020202020204" pitchFamily="34" charset="0"/>
              </a:rPr>
              <a:t> (uncertainty)	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400" b="1" i="1" dirty="0">
                <a:latin typeface="Trebuchet MS" panose="020B0603020202020204" pitchFamily="34" charset="0"/>
              </a:rPr>
              <a:t>2.   Label / Sticker </a:t>
            </a:r>
            <a:r>
              <a:rPr lang="en-US" altLang="en-US" sz="2400" b="1" i="1" dirty="0" err="1">
                <a:latin typeface="Trebuchet MS" panose="020B0603020202020204" pitchFamily="34" charset="0"/>
              </a:rPr>
              <a:t>Kalibrasi</a:t>
            </a:r>
            <a:r>
              <a:rPr lang="en-US" altLang="en-US" sz="2400" b="1" i="1" dirty="0">
                <a:latin typeface="Trebuchet MS" panose="020B0603020202020204" pitchFamily="34" charset="0"/>
              </a:rPr>
              <a:t> </a:t>
            </a:r>
            <a:r>
              <a:rPr lang="en-US" altLang="en-US" sz="2400" i="1" dirty="0">
                <a:latin typeface="Trebuchet MS" panose="020B0603020202020204" pitchFamily="34" charset="0"/>
              </a:rPr>
              <a:t>	</a:t>
            </a:r>
          </a:p>
        </p:txBody>
      </p:sp>
      <p:pic>
        <p:nvPicPr>
          <p:cNvPr id="32774" name="Picture 3" descr="E:\Sert Sayap Mas.jpg">
            <a:extLst>
              <a:ext uri="{FF2B5EF4-FFF2-40B4-BE49-F238E27FC236}">
                <a16:creationId xmlns:a16="http://schemas.microsoft.com/office/drawing/2014/main" id="{2A26CB42-07D3-47B2-B6AD-3652141A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14475"/>
            <a:ext cx="33528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79096-379C-41EE-B1D6-8C951869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9F7F1016-82D5-4856-A033-49DCD8EA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524625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Remi Ramdhani</a:t>
            </a: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2F53263-E9FC-4B66-828C-433D5AD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488113"/>
            <a:ext cx="255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3A580-AF37-4284-AA44-7D62C28991D7}"/>
              </a:ext>
            </a:extLst>
          </p:cNvPr>
          <p:cNvSpPr/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4C08F8-94EC-4496-9F65-015EC5633672}"/>
              </a:ext>
            </a:extLst>
          </p:cNvPr>
          <p:cNvCxnSpPr/>
          <p:nvPr/>
        </p:nvCxnSpPr>
        <p:spPr>
          <a:xfrm>
            <a:off x="1905000" y="16002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6A666-DD12-4A52-826E-3CDB9FD26700}"/>
              </a:ext>
            </a:extLst>
          </p:cNvPr>
          <p:cNvSpPr/>
          <p:nvPr/>
        </p:nvSpPr>
        <p:spPr>
          <a:xfrm>
            <a:off x="1905000" y="1492250"/>
            <a:ext cx="7239000" cy="76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Rectangle 27">
            <a:extLst>
              <a:ext uri="{FF2B5EF4-FFF2-40B4-BE49-F238E27FC236}">
                <a16:creationId xmlns:a16="http://schemas.microsoft.com/office/drawing/2014/main" id="{A37C2BAD-5D5B-4E30-961B-D3B60EF1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0910"/>
            <a:ext cx="74676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BAGIAN 2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BESARAN, SATUAN DAN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ALAT UKUR TEKANAN</a:t>
            </a:r>
          </a:p>
        </p:txBody>
      </p:sp>
      <p:sp>
        <p:nvSpPr>
          <p:cNvPr id="43" name="Rectangle 4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8EB7F52E-FCE2-4D42-AB52-E4C51A97AB64}"/>
              </a:ext>
            </a:extLst>
          </p:cNvPr>
          <p:cNvSpPr/>
          <p:nvPr/>
        </p:nvSpPr>
        <p:spPr>
          <a:xfrm>
            <a:off x="1590675" y="4314825"/>
            <a:ext cx="12684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Why Calibration</a:t>
            </a:r>
          </a:p>
        </p:txBody>
      </p:sp>
      <p:sp>
        <p:nvSpPr>
          <p:cNvPr id="44" name="Rectangle 4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EF22997-F190-4C01-86EB-DCCCFA08C400}"/>
              </a:ext>
            </a:extLst>
          </p:cNvPr>
          <p:cNvSpPr/>
          <p:nvPr/>
        </p:nvSpPr>
        <p:spPr>
          <a:xfrm>
            <a:off x="2886075" y="4314825"/>
            <a:ext cx="11826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SS Calibration</a:t>
            </a:r>
          </a:p>
        </p:txBody>
      </p:sp>
      <p:sp>
        <p:nvSpPr>
          <p:cNvPr id="45" name="Rectangle 4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EE38249-1051-45D1-8BC8-39D8251E747D}"/>
              </a:ext>
            </a:extLst>
          </p:cNvPr>
          <p:cNvSpPr/>
          <p:nvPr/>
        </p:nvSpPr>
        <p:spPr>
          <a:xfrm>
            <a:off x="4029075" y="4314825"/>
            <a:ext cx="132397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Tenik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Calibration</a:t>
            </a: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EC9781A-AEFF-41E9-93BC-86B5A3529D3B}"/>
              </a:ext>
            </a:extLst>
          </p:cNvPr>
          <p:cNvSpPr/>
          <p:nvPr/>
        </p:nvSpPr>
        <p:spPr>
          <a:xfrm>
            <a:off x="5324475" y="4314825"/>
            <a:ext cx="10128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Uncertainty</a:t>
            </a: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44E9400F-7497-4436-8E85-7561D7E4585C}"/>
              </a:ext>
            </a:extLst>
          </p:cNvPr>
          <p:cNvSpPr/>
          <p:nvPr/>
        </p:nvSpPr>
        <p:spPr>
          <a:xfrm>
            <a:off x="6391275" y="4314825"/>
            <a:ext cx="12938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Pressure Gauge</a:t>
            </a:r>
          </a:p>
        </p:txBody>
      </p:sp>
      <p:sp>
        <p:nvSpPr>
          <p:cNvPr id="15374" name="TextBox 31">
            <a:extLst>
              <a:ext uri="{FF2B5EF4-FFF2-40B4-BE49-F238E27FC236}">
                <a16:creationId xmlns:a16="http://schemas.microsoft.com/office/drawing/2014/main" id="{C213B213-2437-4622-895C-69D395C9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0200"/>
            <a:ext cx="7239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>
                <a:latin typeface="Cambria" panose="02040503050406030204" pitchFamily="18" charset="0"/>
              </a:rPr>
              <a:t>Cikarang Square Blok B No.11, Jl. Raya Cibarusah, Cikarang Selatan 17530, Jawa Barat</a:t>
            </a:r>
          </a:p>
          <a:p>
            <a:pPr algn="r"/>
            <a:r>
              <a:rPr lang="en-US" altLang="en-US" sz="1000">
                <a:latin typeface="Cambria" panose="02040503050406030204" pitchFamily="18" charset="0"/>
              </a:rPr>
              <a:t>Tlp : (021) 89321314-5 / (021) 89321323 Fax: : 021-9067204. www. sentralkalibrasi.co.id</a:t>
            </a:r>
          </a:p>
          <a:p>
            <a:pPr algn="r"/>
            <a:endParaRPr lang="en-US" altLang="en-US" sz="1000"/>
          </a:p>
        </p:txBody>
      </p:sp>
      <p:pic>
        <p:nvPicPr>
          <p:cNvPr id="15375" name="Picture 36" descr="http://phitagoras.co.id/wp-content/uploads/2012/04/training-ISO-17025-sistem-manajemen-laboratorium.gif">
            <a:extLst>
              <a:ext uri="{FF2B5EF4-FFF2-40B4-BE49-F238E27FC236}">
                <a16:creationId xmlns:a16="http://schemas.microsoft.com/office/drawing/2014/main" id="{07962831-E053-49D2-8DE5-AF1A621E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54025"/>
            <a:ext cx="2162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4">
            <a:extLst>
              <a:ext uri="{FF2B5EF4-FFF2-40B4-BE49-F238E27FC236}">
                <a16:creationId xmlns:a16="http://schemas.microsoft.com/office/drawing/2014/main" id="{D77367B3-8AAD-435E-9EA4-E8AF02CE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1447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8">
            <a:extLst>
              <a:ext uri="{FF2B5EF4-FFF2-40B4-BE49-F238E27FC236}">
                <a16:creationId xmlns:a16="http://schemas.microsoft.com/office/drawing/2014/main" id="{BE0BEF46-2D94-47DB-B13B-EFC50D541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7" descr="IMG_5258.JPG">
            <a:extLst>
              <a:ext uri="{FF2B5EF4-FFF2-40B4-BE49-F238E27FC236}">
                <a16:creationId xmlns:a16="http://schemas.microsoft.com/office/drawing/2014/main" id="{6CBC0D93-D61C-4983-8948-FDB41486C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0" y="4640263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8" descr="IMG_5269.JPG">
            <a:extLst>
              <a:ext uri="{FF2B5EF4-FFF2-40B4-BE49-F238E27FC236}">
                <a16:creationId xmlns:a16="http://schemas.microsoft.com/office/drawing/2014/main" id="{F91E9E69-B4AA-42F9-858E-8E61868A2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4999"/>
          <a:stretch>
            <a:fillRect/>
          </a:stretch>
        </p:blipFill>
        <p:spPr bwMode="auto">
          <a:xfrm>
            <a:off x="2209800" y="4640263"/>
            <a:ext cx="228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19" descr="IMG_5290.JPG">
            <a:extLst>
              <a:ext uri="{FF2B5EF4-FFF2-40B4-BE49-F238E27FC236}">
                <a16:creationId xmlns:a16="http://schemas.microsoft.com/office/drawing/2014/main" id="{04461459-3B52-4147-A548-9E10C2BA9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833" r="14999"/>
          <a:stretch>
            <a:fillRect/>
          </a:stretch>
        </p:blipFill>
        <p:spPr bwMode="auto">
          <a:xfrm>
            <a:off x="4419600" y="4640263"/>
            <a:ext cx="22860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20" descr="IMG_1056.JPG">
            <a:extLst>
              <a:ext uri="{FF2B5EF4-FFF2-40B4-BE49-F238E27FC236}">
                <a16:creationId xmlns:a16="http://schemas.microsoft.com/office/drawing/2014/main" id="{C2329A18-0E55-4902-B753-7ECEEB6BDC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5000" b="1250"/>
          <a:stretch>
            <a:fillRect/>
          </a:stretch>
        </p:blipFill>
        <p:spPr bwMode="auto">
          <a:xfrm>
            <a:off x="6705600" y="4640263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Rectangle 6">
            <a:extLst>
              <a:ext uri="{FF2B5EF4-FFF2-40B4-BE49-F238E27FC236}">
                <a16:creationId xmlns:a16="http://schemas.microsoft.com/office/drawing/2014/main" id="{2A214102-8A17-47E3-991B-6DFBE537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88113"/>
            <a:ext cx="3074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/>
              <a:t>www.sentralkalibrasi.co.id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93A3C-67F6-48AF-9F83-3A016B77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177503332"/>
      </p:ext>
    </p:extLst>
  </p:cSld>
  <p:clrMapOvr>
    <a:masterClrMapping/>
  </p:clrMapOvr>
  <p:transition spd="slow"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49C5AA-48AE-4E2A-A296-F88DB405CC93}"/>
              </a:ext>
            </a:extLst>
          </p:cNvPr>
          <p:cNvSpPr/>
          <p:nvPr/>
        </p:nvSpPr>
        <p:spPr>
          <a:xfrm>
            <a:off x="0" y="0"/>
            <a:ext cx="9144000" cy="12684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0B31661E-F31D-4192-BC07-51A443500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1689100"/>
            <a:ext cx="8001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38138" indent="-338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“ Tekanan adalah </a:t>
            </a:r>
            <a:r>
              <a:rPr kumimoji="1" lang="en-US" altLang="en-US" sz="2400" i="1"/>
              <a:t>besarnya gaya tiap satu satuan luas</a:t>
            </a:r>
            <a:r>
              <a:rPr kumimoji="1" lang="en-US" altLang="en-US" sz="2400"/>
              <a:t> “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/>
              <a:t>     </a:t>
            </a:r>
            <a:endParaRPr kumimoji="1" lang="en-US" altLang="en-US" sz="2400" i="1"/>
          </a:p>
        </p:txBody>
      </p:sp>
      <p:sp>
        <p:nvSpPr>
          <p:cNvPr id="24584" name="Rectangle 1032">
            <a:extLst>
              <a:ext uri="{FF2B5EF4-FFF2-40B4-BE49-F238E27FC236}">
                <a16:creationId xmlns:a16="http://schemas.microsoft.com/office/drawing/2014/main" id="{090C36BA-19EA-4D94-88A9-7C3C530A7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71450"/>
            <a:ext cx="7772400" cy="792163"/>
          </a:xfrm>
        </p:spPr>
        <p:txBody>
          <a:bodyPr/>
          <a:lstStyle/>
          <a:p>
            <a:pPr eaLnBrk="1" hangingPunct="1"/>
            <a:r>
              <a:rPr kumimoji="1" lang="en-US" altLang="en-US" sz="4000" b="1">
                <a:latin typeface="Trebuchet MS" panose="020B0603020202020204" pitchFamily="34" charset="0"/>
              </a:rPr>
              <a:t>DEFINISI TEKANAN</a:t>
            </a:r>
          </a:p>
        </p:txBody>
      </p:sp>
      <p:sp>
        <p:nvSpPr>
          <p:cNvPr id="24585" name="Rectangle 1033">
            <a:extLst>
              <a:ext uri="{FF2B5EF4-FFF2-40B4-BE49-F238E27FC236}">
                <a16:creationId xmlns:a16="http://schemas.microsoft.com/office/drawing/2014/main" id="{E62CE36B-A38D-4182-8B03-53DA3E1A0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2368550"/>
            <a:ext cx="8001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Model matematis dari definisi tekanan dapat dinyatakan dengan:</a:t>
            </a:r>
            <a:endParaRPr kumimoji="1" lang="en-US" altLang="en-US" sz="2400" i="1"/>
          </a:p>
        </p:txBody>
      </p:sp>
      <p:graphicFrame>
        <p:nvGraphicFramePr>
          <p:cNvPr id="24587" name="Object 1035">
            <a:extLst>
              <a:ext uri="{FF2B5EF4-FFF2-40B4-BE49-F238E27FC236}">
                <a16:creationId xmlns:a16="http://schemas.microsoft.com/office/drawing/2014/main" id="{5C10D672-F1D5-428E-A968-3FDFCCCAC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538445"/>
              </p:ext>
            </p:extLst>
          </p:nvPr>
        </p:nvGraphicFramePr>
        <p:xfrm>
          <a:off x="3505200" y="3049588"/>
          <a:ext cx="2455863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393480" progId="Equation.3">
                  <p:embed/>
                </p:oleObj>
              </mc:Choice>
              <mc:Fallback>
                <p:oleObj name="Equation" r:id="rId3" imgW="812520" imgH="393480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049588"/>
                        <a:ext cx="2455863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Rectangle 1036">
            <a:extLst>
              <a:ext uri="{FF2B5EF4-FFF2-40B4-BE49-F238E27FC236}">
                <a16:creationId xmlns:a16="http://schemas.microsoft.com/office/drawing/2014/main" id="{E716F281-C4BB-4E8F-B2DB-B5A35A1F0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4421188"/>
            <a:ext cx="8001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 err="1"/>
              <a:t>Dimana</a:t>
            </a:r>
            <a:r>
              <a:rPr kumimoji="1" lang="en-US" altLang="en-US" sz="2000" i="1" dirty="0"/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P </a:t>
            </a:r>
            <a:r>
              <a:rPr kumimoji="1" lang="en-US" altLang="en-US" sz="2000" i="1" dirty="0" err="1"/>
              <a:t>adalah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tekanan</a:t>
            </a:r>
            <a:endParaRPr kumimoji="1" lang="en-US" altLang="en-US" sz="2000" i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F </a:t>
            </a:r>
            <a:r>
              <a:rPr kumimoji="1" lang="en-US" altLang="en-US" sz="2000" i="1" dirty="0" err="1"/>
              <a:t>adalah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gaya</a:t>
            </a:r>
            <a:endParaRPr kumimoji="1" lang="en-US" altLang="en-US" sz="2000" i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m </a:t>
            </a:r>
            <a:r>
              <a:rPr kumimoji="1" lang="en-US" altLang="en-US" sz="2000" i="1" dirty="0" err="1"/>
              <a:t>adalah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massa</a:t>
            </a:r>
            <a:endParaRPr kumimoji="1" lang="en-US" altLang="en-US" sz="2000" i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g </a:t>
            </a:r>
            <a:r>
              <a:rPr kumimoji="1" lang="en-US" altLang="en-US" sz="2000" i="1" dirty="0" err="1"/>
              <a:t>adalah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gaya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gravitasi</a:t>
            </a:r>
            <a:endParaRPr kumimoji="1" lang="en-US" altLang="en-US" sz="2000" i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A </a:t>
            </a:r>
            <a:r>
              <a:rPr kumimoji="1" lang="en-US" altLang="en-US" sz="2000" i="1" dirty="0" err="1"/>
              <a:t>adalah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luas</a:t>
            </a:r>
            <a:r>
              <a:rPr kumimoji="1" lang="en-US" altLang="en-US" sz="2000" i="1" dirty="0"/>
              <a:t> </a:t>
            </a:r>
            <a:r>
              <a:rPr kumimoji="1" lang="en-US" altLang="en-US" sz="2000" i="1" dirty="0" err="1"/>
              <a:t>permukaan</a:t>
            </a:r>
            <a:endParaRPr kumimoji="1" lang="en-US" altLang="en-US" sz="2000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61DDF-F672-44E5-84E5-5F3E34C1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9F7F1016-82D5-4856-A033-49DCD8EA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524625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Remi Ramdhani</a:t>
            </a: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2F53263-E9FC-4B66-828C-433D5AD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488113"/>
            <a:ext cx="255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3A580-AF37-4284-AA44-7D62C28991D7}"/>
              </a:ext>
            </a:extLst>
          </p:cNvPr>
          <p:cNvSpPr/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4C08F8-94EC-4496-9F65-015EC5633672}"/>
              </a:ext>
            </a:extLst>
          </p:cNvPr>
          <p:cNvCxnSpPr/>
          <p:nvPr/>
        </p:nvCxnSpPr>
        <p:spPr>
          <a:xfrm>
            <a:off x="1905000" y="16002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6A666-DD12-4A52-826E-3CDB9FD26700}"/>
              </a:ext>
            </a:extLst>
          </p:cNvPr>
          <p:cNvSpPr/>
          <p:nvPr/>
        </p:nvSpPr>
        <p:spPr>
          <a:xfrm>
            <a:off x="1905000" y="1492250"/>
            <a:ext cx="7239000" cy="76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Rectangle 27">
            <a:extLst>
              <a:ext uri="{FF2B5EF4-FFF2-40B4-BE49-F238E27FC236}">
                <a16:creationId xmlns:a16="http://schemas.microsoft.com/office/drawing/2014/main" id="{A37C2BAD-5D5B-4E30-961B-D3B60EF1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67000"/>
            <a:ext cx="74676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BAGIAN 1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PENGANTAR DASAR KALIBRASI</a:t>
            </a:r>
          </a:p>
        </p:txBody>
      </p:sp>
      <p:sp>
        <p:nvSpPr>
          <p:cNvPr id="43" name="Rectangle 4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8EB7F52E-FCE2-4D42-AB52-E4C51A97AB64}"/>
              </a:ext>
            </a:extLst>
          </p:cNvPr>
          <p:cNvSpPr/>
          <p:nvPr/>
        </p:nvSpPr>
        <p:spPr>
          <a:xfrm>
            <a:off x="1590675" y="4314825"/>
            <a:ext cx="12684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Why Calibration</a:t>
            </a:r>
          </a:p>
        </p:txBody>
      </p:sp>
      <p:sp>
        <p:nvSpPr>
          <p:cNvPr id="44" name="Rectangle 4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EF22997-F190-4C01-86EB-DCCCFA08C400}"/>
              </a:ext>
            </a:extLst>
          </p:cNvPr>
          <p:cNvSpPr/>
          <p:nvPr/>
        </p:nvSpPr>
        <p:spPr>
          <a:xfrm>
            <a:off x="2886075" y="4314825"/>
            <a:ext cx="11826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SS Calibration</a:t>
            </a:r>
          </a:p>
        </p:txBody>
      </p:sp>
      <p:sp>
        <p:nvSpPr>
          <p:cNvPr id="45" name="Rectangle 4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EE38249-1051-45D1-8BC8-39D8251E747D}"/>
              </a:ext>
            </a:extLst>
          </p:cNvPr>
          <p:cNvSpPr/>
          <p:nvPr/>
        </p:nvSpPr>
        <p:spPr>
          <a:xfrm>
            <a:off x="4029075" y="4314825"/>
            <a:ext cx="132397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Tenik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Calibration</a:t>
            </a: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EC9781A-AEFF-41E9-93BC-86B5A3529D3B}"/>
              </a:ext>
            </a:extLst>
          </p:cNvPr>
          <p:cNvSpPr/>
          <p:nvPr/>
        </p:nvSpPr>
        <p:spPr>
          <a:xfrm>
            <a:off x="5324475" y="4314825"/>
            <a:ext cx="10128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Uncertainty</a:t>
            </a: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44E9400F-7497-4436-8E85-7561D7E4585C}"/>
              </a:ext>
            </a:extLst>
          </p:cNvPr>
          <p:cNvSpPr/>
          <p:nvPr/>
        </p:nvSpPr>
        <p:spPr>
          <a:xfrm>
            <a:off x="6391275" y="4314825"/>
            <a:ext cx="12938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Pressure Gauge</a:t>
            </a:r>
          </a:p>
        </p:txBody>
      </p:sp>
      <p:sp>
        <p:nvSpPr>
          <p:cNvPr id="15374" name="TextBox 31">
            <a:extLst>
              <a:ext uri="{FF2B5EF4-FFF2-40B4-BE49-F238E27FC236}">
                <a16:creationId xmlns:a16="http://schemas.microsoft.com/office/drawing/2014/main" id="{C213B213-2437-4622-895C-69D395C9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0200"/>
            <a:ext cx="7239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>
                <a:latin typeface="Cambria" panose="02040503050406030204" pitchFamily="18" charset="0"/>
              </a:rPr>
              <a:t>Cikarang Square Blok B No.11, Jl. Raya Cibarusah, Cikarang Selatan 17530, Jawa Barat</a:t>
            </a:r>
          </a:p>
          <a:p>
            <a:pPr algn="r"/>
            <a:r>
              <a:rPr lang="en-US" altLang="en-US" sz="1000">
                <a:latin typeface="Cambria" panose="02040503050406030204" pitchFamily="18" charset="0"/>
              </a:rPr>
              <a:t>Tlp : (021) 89321314-5 / (021) 89321323 Fax: : 021-9067204. www. sentralkalibrasi.co.id</a:t>
            </a:r>
          </a:p>
          <a:p>
            <a:pPr algn="r"/>
            <a:endParaRPr lang="en-US" altLang="en-US" sz="1000"/>
          </a:p>
        </p:txBody>
      </p:sp>
      <p:pic>
        <p:nvPicPr>
          <p:cNvPr id="15375" name="Picture 36" descr="http://phitagoras.co.id/wp-content/uploads/2012/04/training-ISO-17025-sistem-manajemen-laboratorium.gif">
            <a:extLst>
              <a:ext uri="{FF2B5EF4-FFF2-40B4-BE49-F238E27FC236}">
                <a16:creationId xmlns:a16="http://schemas.microsoft.com/office/drawing/2014/main" id="{07962831-E053-49D2-8DE5-AF1A621E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54025"/>
            <a:ext cx="2162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4">
            <a:extLst>
              <a:ext uri="{FF2B5EF4-FFF2-40B4-BE49-F238E27FC236}">
                <a16:creationId xmlns:a16="http://schemas.microsoft.com/office/drawing/2014/main" id="{D77367B3-8AAD-435E-9EA4-E8AF02CE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1447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8">
            <a:extLst>
              <a:ext uri="{FF2B5EF4-FFF2-40B4-BE49-F238E27FC236}">
                <a16:creationId xmlns:a16="http://schemas.microsoft.com/office/drawing/2014/main" id="{BE0BEF46-2D94-47DB-B13B-EFC50D541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7" descr="IMG_5258.JPG">
            <a:extLst>
              <a:ext uri="{FF2B5EF4-FFF2-40B4-BE49-F238E27FC236}">
                <a16:creationId xmlns:a16="http://schemas.microsoft.com/office/drawing/2014/main" id="{6CBC0D93-D61C-4983-8948-FDB41486C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0" y="4640263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8" descr="IMG_5269.JPG">
            <a:extLst>
              <a:ext uri="{FF2B5EF4-FFF2-40B4-BE49-F238E27FC236}">
                <a16:creationId xmlns:a16="http://schemas.microsoft.com/office/drawing/2014/main" id="{F91E9E69-B4AA-42F9-858E-8E61868A2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4999"/>
          <a:stretch>
            <a:fillRect/>
          </a:stretch>
        </p:blipFill>
        <p:spPr bwMode="auto">
          <a:xfrm>
            <a:off x="2209800" y="4640263"/>
            <a:ext cx="228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19" descr="IMG_5290.JPG">
            <a:extLst>
              <a:ext uri="{FF2B5EF4-FFF2-40B4-BE49-F238E27FC236}">
                <a16:creationId xmlns:a16="http://schemas.microsoft.com/office/drawing/2014/main" id="{04461459-3B52-4147-A548-9E10C2BA9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833" r="14999"/>
          <a:stretch>
            <a:fillRect/>
          </a:stretch>
        </p:blipFill>
        <p:spPr bwMode="auto">
          <a:xfrm>
            <a:off x="4419600" y="4640263"/>
            <a:ext cx="22860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20" descr="IMG_1056.JPG">
            <a:extLst>
              <a:ext uri="{FF2B5EF4-FFF2-40B4-BE49-F238E27FC236}">
                <a16:creationId xmlns:a16="http://schemas.microsoft.com/office/drawing/2014/main" id="{C2329A18-0E55-4902-B753-7ECEEB6BDC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5000" b="1250"/>
          <a:stretch>
            <a:fillRect/>
          </a:stretch>
        </p:blipFill>
        <p:spPr bwMode="auto">
          <a:xfrm>
            <a:off x="6705600" y="4640263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Rectangle 6">
            <a:extLst>
              <a:ext uri="{FF2B5EF4-FFF2-40B4-BE49-F238E27FC236}">
                <a16:creationId xmlns:a16="http://schemas.microsoft.com/office/drawing/2014/main" id="{2A214102-8A17-47E3-991B-6DFBE537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88113"/>
            <a:ext cx="3074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/>
              <a:t>www.sentralkalibrasi.co.id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EA7F2-ED2A-4592-BACF-6F1DDE0D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123621845"/>
      </p:ext>
    </p:extLst>
  </p:cSld>
  <p:clrMapOvr>
    <a:masterClrMapping/>
  </p:clrMapOvr>
  <p:transition spd="slow">
    <p:pull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111">
            <a:extLst>
              <a:ext uri="{FF2B5EF4-FFF2-40B4-BE49-F238E27FC236}">
                <a16:creationId xmlns:a16="http://schemas.microsoft.com/office/drawing/2014/main" id="{5D906DFB-8E9A-49D4-AE0B-B13BD996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Arimo" charset="0"/>
              <a:buNone/>
            </a:pPr>
            <a:r>
              <a:rPr lang="id-ID" altLang="en-US" sz="3600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Rumus Dasar Tekanan</a:t>
            </a:r>
          </a:p>
        </p:txBody>
      </p:sp>
      <p:sp>
        <p:nvSpPr>
          <p:cNvPr id="112" name="Shape 112">
            <a:extLst>
              <a:ext uri="{FF2B5EF4-FFF2-40B4-BE49-F238E27FC236}">
                <a16:creationId xmlns:a16="http://schemas.microsoft.com/office/drawing/2014/main" id="{C7F16393-0D17-4D91-887B-DCFFACA11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19999" cy="4800600"/>
          </a:xfrm>
          <a:blipFill rotWithShape="1">
            <a:blip r:embed="rId4">
              <a:alphaModFix/>
            </a:blip>
            <a:stretch>
              <a:fillRect l="-1199"/>
            </a:stretch>
          </a:blipFill>
        </p:spPr>
        <p:txBody>
          <a:bodyPr lIns="91425" tIns="45700" rIns="91425" bIns="4570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id-ID" sz="3200" dirty="0"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AAC5DB-7641-43F3-80DA-A16E3E8D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150">
            <a:extLst>
              <a:ext uri="{FF2B5EF4-FFF2-40B4-BE49-F238E27FC236}">
                <a16:creationId xmlns:a16="http://schemas.microsoft.com/office/drawing/2014/main" id="{C75DB793-2181-4E58-9C95-1BC2BB19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Arimo" charset="0"/>
              <a:buNone/>
            </a:pPr>
            <a:r>
              <a:rPr lang="id-ID" altLang="en-US" sz="3600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Ilustrasi Gambar</a:t>
            </a:r>
          </a:p>
        </p:txBody>
      </p:sp>
      <p:grpSp>
        <p:nvGrpSpPr>
          <p:cNvPr id="37891" name="Shape 151">
            <a:extLst>
              <a:ext uri="{FF2B5EF4-FFF2-40B4-BE49-F238E27FC236}">
                <a16:creationId xmlns:a16="http://schemas.microsoft.com/office/drawing/2014/main" id="{EE961ADD-A173-47C1-B30E-3DD230B789F4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484313"/>
            <a:ext cx="3608387" cy="3673475"/>
            <a:chOff x="683568" y="1484783"/>
            <a:chExt cx="3608783" cy="3672408"/>
          </a:xfrm>
        </p:grpSpPr>
        <p:sp>
          <p:nvSpPr>
            <p:cNvPr id="37909" name="Shape 152">
              <a:extLst>
                <a:ext uri="{FF2B5EF4-FFF2-40B4-BE49-F238E27FC236}">
                  <a16:creationId xmlns:a16="http://schemas.microsoft.com/office/drawing/2014/main" id="{D5A87FB6-9663-49F0-8481-C7F753773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948" y="2564903"/>
              <a:ext cx="2016224" cy="1152128"/>
            </a:xfrm>
            <a:prstGeom prst="parallelogram">
              <a:avLst>
                <a:gd name="adj" fmla="val 25002"/>
              </a:avLst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7910" name="Shape 153">
              <a:extLst>
                <a:ext uri="{FF2B5EF4-FFF2-40B4-BE49-F238E27FC236}">
                  <a16:creationId xmlns:a16="http://schemas.microsoft.com/office/drawing/2014/main" id="{D9FA306F-1606-4ED8-8F6A-21F7F6339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035" y="1484783"/>
              <a:ext cx="576064" cy="1656183"/>
            </a:xfrm>
            <a:prstGeom prst="downArrow">
              <a:avLst>
                <a:gd name="adj1" fmla="val 50000"/>
                <a:gd name="adj2" fmla="val 50006"/>
              </a:avLst>
            </a:prstGeom>
            <a:solidFill>
              <a:srgbClr val="7F7F7F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cxnSp>
          <p:nvCxnSpPr>
            <p:cNvPr id="37911" name="Shape 154">
              <a:extLst>
                <a:ext uri="{FF2B5EF4-FFF2-40B4-BE49-F238E27FC236}">
                  <a16:creationId xmlns:a16="http://schemas.microsoft.com/office/drawing/2014/main" id="{349EA72B-B054-48EB-8D25-10D0099ACA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33987" y="3429000"/>
              <a:ext cx="0" cy="115212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2" name="Shape 155">
              <a:extLst>
                <a:ext uri="{FF2B5EF4-FFF2-40B4-BE49-F238E27FC236}">
                  <a16:creationId xmlns:a16="http://schemas.microsoft.com/office/drawing/2014/main" id="{67B303B4-FB22-4ACC-8565-A7A8806E1329}"/>
                </a:ext>
              </a:extLst>
            </p:cNvPr>
            <p:cNvCxnSpPr>
              <a:cxnSpLocks noChangeShapeType="1"/>
              <a:stCxn id="37910" idx="2"/>
            </p:cNvCxnSpPr>
            <p:nvPr/>
          </p:nvCxnSpPr>
          <p:spPr bwMode="auto">
            <a:xfrm>
              <a:off x="2254067" y="3140967"/>
              <a:ext cx="1021800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3" name="Shape 156">
              <a:extLst>
                <a:ext uri="{FF2B5EF4-FFF2-40B4-BE49-F238E27FC236}">
                  <a16:creationId xmlns:a16="http://schemas.microsoft.com/office/drawing/2014/main" id="{7408501D-765A-47B8-932C-F5F4202614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98083" y="1700808"/>
              <a:ext cx="877772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14" name="Shape 157">
              <a:extLst>
                <a:ext uri="{FF2B5EF4-FFF2-40B4-BE49-F238E27FC236}">
                  <a16:creationId xmlns:a16="http://schemas.microsoft.com/office/drawing/2014/main" id="{9071FC6B-50A5-4599-A85E-A913BEC34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856" y="2852935"/>
              <a:ext cx="1008112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Tekanan P</a:t>
              </a:r>
            </a:p>
          </p:txBody>
        </p:sp>
        <p:sp>
          <p:nvSpPr>
            <p:cNvPr id="37915" name="Shape 158">
              <a:extLst>
                <a:ext uri="{FF2B5EF4-FFF2-40B4-BE49-F238E27FC236}">
                  <a16:creationId xmlns:a16="http://schemas.microsoft.com/office/drawing/2014/main" id="{DF71B31F-120A-418D-820D-9FE09C86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4581128"/>
              <a:ext cx="1728191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Luas Bidang Permukaan A</a:t>
              </a:r>
            </a:p>
          </p:txBody>
        </p:sp>
        <p:sp>
          <p:nvSpPr>
            <p:cNvPr id="37916" name="Shape 159">
              <a:extLst>
                <a:ext uri="{FF2B5EF4-FFF2-40B4-BE49-F238E27FC236}">
                  <a16:creationId xmlns:a16="http://schemas.microsoft.com/office/drawing/2014/main" id="{BFC362C6-E646-42FC-AC8A-205FBDA7A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8255" y="1637183"/>
              <a:ext cx="864095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Force = m.g</a:t>
              </a:r>
            </a:p>
          </p:txBody>
        </p:sp>
      </p:grpSp>
      <p:grpSp>
        <p:nvGrpSpPr>
          <p:cNvPr id="37892" name="Shape 160">
            <a:extLst>
              <a:ext uri="{FF2B5EF4-FFF2-40B4-BE49-F238E27FC236}">
                <a16:creationId xmlns:a16="http://schemas.microsoft.com/office/drawing/2014/main" id="{79F1FBE2-36C1-4AFD-B21A-DF9B1554F393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1484313"/>
            <a:ext cx="3529012" cy="3744912"/>
            <a:chOff x="4644007" y="1484783"/>
            <a:chExt cx="3528392" cy="3744416"/>
          </a:xfrm>
        </p:grpSpPr>
        <p:sp>
          <p:nvSpPr>
            <p:cNvPr id="37893" name="Shape 161">
              <a:extLst>
                <a:ext uri="{FF2B5EF4-FFF2-40B4-BE49-F238E27FC236}">
                  <a16:creationId xmlns:a16="http://schemas.microsoft.com/office/drawing/2014/main" id="{24D4E038-D246-458A-8DAF-66E3AD339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8303" y="3284983"/>
              <a:ext cx="864095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h</a:t>
              </a:r>
            </a:p>
          </p:txBody>
        </p:sp>
        <p:grpSp>
          <p:nvGrpSpPr>
            <p:cNvPr id="37894" name="Shape 162">
              <a:extLst>
                <a:ext uri="{FF2B5EF4-FFF2-40B4-BE49-F238E27FC236}">
                  <a16:creationId xmlns:a16="http://schemas.microsoft.com/office/drawing/2014/main" id="{9B554FE3-BF89-40CB-9584-0D768B824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0112" y="1484783"/>
              <a:ext cx="1584175" cy="3168351"/>
              <a:chOff x="5580112" y="1484783"/>
              <a:chExt cx="1584175" cy="3168351"/>
            </a:xfrm>
          </p:grpSpPr>
          <p:sp>
            <p:nvSpPr>
              <p:cNvPr id="37904" name="Shape 163">
                <a:extLst>
                  <a:ext uri="{FF2B5EF4-FFF2-40B4-BE49-F238E27FC236}">
                    <a16:creationId xmlns:a16="http://schemas.microsoft.com/office/drawing/2014/main" id="{07F4717F-9A31-4203-9D17-EBE19A82F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2" y="1484783"/>
                <a:ext cx="1584175" cy="576064"/>
              </a:xfrm>
              <a:prstGeom prst="flowChartConnector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905" name="Shape 164">
                <a:extLst>
                  <a:ext uri="{FF2B5EF4-FFF2-40B4-BE49-F238E27FC236}">
                    <a16:creationId xmlns:a16="http://schemas.microsoft.com/office/drawing/2014/main" id="{4E7F24D1-34EB-458E-BD85-3559E966A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2" y="4077071"/>
                <a:ext cx="1584175" cy="576064"/>
              </a:xfrm>
              <a:prstGeom prst="flowChartConnector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906" name="Shape 165">
                <a:extLst>
                  <a:ext uri="{FF2B5EF4-FFF2-40B4-BE49-F238E27FC236}">
                    <a16:creationId xmlns:a16="http://schemas.microsoft.com/office/drawing/2014/main" id="{B262B21D-87C5-4F62-B6EF-D0A878D3A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2" y="2492896"/>
                <a:ext cx="1584175" cy="576064"/>
              </a:xfrm>
              <a:prstGeom prst="flowChartConnector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45700" rIns="91425" bIns="4570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cxnSp>
            <p:nvCxnSpPr>
              <p:cNvPr id="37907" name="Shape 166">
                <a:extLst>
                  <a:ext uri="{FF2B5EF4-FFF2-40B4-BE49-F238E27FC236}">
                    <a16:creationId xmlns:a16="http://schemas.microsoft.com/office/drawing/2014/main" id="{D8069CEA-326A-4D3A-A1CD-5E6DF87B25E5}"/>
                  </a:ext>
                </a:extLst>
              </p:cNvPr>
              <p:cNvCxnSpPr>
                <a:cxnSpLocks noChangeShapeType="1"/>
                <a:stCxn id="37904" idx="6"/>
                <a:endCxn id="37905" idx="6"/>
              </p:cNvCxnSpPr>
              <p:nvPr/>
            </p:nvCxnSpPr>
            <p:spPr bwMode="auto">
              <a:xfrm>
                <a:off x="7164288" y="1772815"/>
                <a:ext cx="0" cy="2592300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908" name="Shape 167">
                <a:extLst>
                  <a:ext uri="{FF2B5EF4-FFF2-40B4-BE49-F238E27FC236}">
                    <a16:creationId xmlns:a16="http://schemas.microsoft.com/office/drawing/2014/main" id="{80AB8E30-BD00-4EE9-A84A-130BFC298D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580112" y="1844824"/>
                <a:ext cx="0" cy="2592287"/>
              </a:xfrm>
              <a:prstGeom prst="straightConnector1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7895" name="Shape 168">
              <a:extLst>
                <a:ext uri="{FF2B5EF4-FFF2-40B4-BE49-F238E27FC236}">
                  <a16:creationId xmlns:a16="http://schemas.microsoft.com/office/drawing/2014/main" id="{359EF3CE-1D13-42FD-92F4-9AC08A0AB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183" y="2492896"/>
              <a:ext cx="288032" cy="1872207"/>
            </a:xfrm>
            <a:prstGeom prst="downArrow">
              <a:avLst>
                <a:gd name="adj1" fmla="val 50000"/>
                <a:gd name="adj2" fmla="val 50014"/>
              </a:avLst>
            </a:prstGeom>
            <a:solidFill>
              <a:schemeClr val="tx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cxnSp>
          <p:nvCxnSpPr>
            <p:cNvPr id="37896" name="Shape 169">
              <a:extLst>
                <a:ext uri="{FF2B5EF4-FFF2-40B4-BE49-F238E27FC236}">
                  <a16:creationId xmlns:a16="http://schemas.microsoft.com/office/drawing/2014/main" id="{A0E2C36F-67D9-46DB-95BE-27C09565D373}"/>
                </a:ext>
              </a:extLst>
            </p:cNvPr>
            <p:cNvCxnSpPr>
              <a:cxnSpLocks noChangeShapeType="1"/>
              <a:stCxn id="37906" idx="6"/>
            </p:cNvCxnSpPr>
            <p:nvPr/>
          </p:nvCxnSpPr>
          <p:spPr bwMode="auto">
            <a:xfrm>
              <a:off x="7164288" y="2780928"/>
              <a:ext cx="360000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7" name="Shape 170">
              <a:extLst>
                <a:ext uri="{FF2B5EF4-FFF2-40B4-BE49-F238E27FC236}">
                  <a16:creationId xmlns:a16="http://schemas.microsoft.com/office/drawing/2014/main" id="{6941E491-EAE9-4871-8323-931914061A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64288" y="4365103"/>
              <a:ext cx="360040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8" name="Shape 171">
              <a:extLst>
                <a:ext uri="{FF2B5EF4-FFF2-40B4-BE49-F238E27FC236}">
                  <a16:creationId xmlns:a16="http://schemas.microsoft.com/office/drawing/2014/main" id="{35D9CAFB-DEEA-4519-A327-91E68541AA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24328" y="2780927"/>
              <a:ext cx="0" cy="15841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9" name="Shape 172">
              <a:extLst>
                <a:ext uri="{FF2B5EF4-FFF2-40B4-BE49-F238E27FC236}">
                  <a16:creationId xmlns:a16="http://schemas.microsoft.com/office/drawing/2014/main" id="{7A470204-F3A5-4914-96FB-E321A0565843}"/>
                </a:ext>
              </a:extLst>
            </p:cNvPr>
            <p:cNvCxnSpPr>
              <a:cxnSpLocks noChangeShapeType="1"/>
              <a:stCxn id="37895" idx="2"/>
            </p:cNvCxnSpPr>
            <p:nvPr/>
          </p:nvCxnSpPr>
          <p:spPr bwMode="auto">
            <a:xfrm rot="10800000">
              <a:off x="5220199" y="4365104"/>
              <a:ext cx="1152000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0" name="Shape 173">
              <a:extLst>
                <a:ext uri="{FF2B5EF4-FFF2-40B4-BE49-F238E27FC236}">
                  <a16:creationId xmlns:a16="http://schemas.microsoft.com/office/drawing/2014/main" id="{C4182CCF-2A1F-466C-842B-1C769B5343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220071" y="3429000"/>
              <a:ext cx="576064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01" name="Shape 174">
              <a:extLst>
                <a:ext uri="{FF2B5EF4-FFF2-40B4-BE49-F238E27FC236}">
                  <a16:creationId xmlns:a16="http://schemas.microsoft.com/office/drawing/2014/main" id="{C94AA5D2-5C27-4FE4-89E6-E41DB7B7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007" y="3140967"/>
              <a:ext cx="864095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ρ</a:t>
              </a:r>
            </a:p>
          </p:txBody>
        </p:sp>
        <p:sp>
          <p:nvSpPr>
            <p:cNvPr id="37902" name="Shape 175">
              <a:extLst>
                <a:ext uri="{FF2B5EF4-FFF2-40B4-BE49-F238E27FC236}">
                  <a16:creationId xmlns:a16="http://schemas.microsoft.com/office/drawing/2014/main" id="{42960A1D-EE50-4919-B8CC-1FCE33CED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007" y="4077071"/>
              <a:ext cx="864095" cy="576064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P</a:t>
              </a:r>
            </a:p>
          </p:txBody>
        </p:sp>
        <p:sp>
          <p:nvSpPr>
            <p:cNvPr id="37903" name="Shape 176">
              <a:extLst>
                <a:ext uri="{FF2B5EF4-FFF2-40B4-BE49-F238E27FC236}">
                  <a16:creationId xmlns:a16="http://schemas.microsoft.com/office/drawing/2014/main" id="{97657922-5503-4861-A4FB-454046F68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151" y="4869160"/>
              <a:ext cx="864095" cy="36004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45700" rIns="91425" bIns="457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SzPct val="25000"/>
              </a:pPr>
              <a:r>
                <a:rPr lang="id-ID" alt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g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B0C85A-8F7A-4897-9E00-7FC7297A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182">
            <a:extLst>
              <a:ext uri="{FF2B5EF4-FFF2-40B4-BE49-F238E27FC236}">
                <a16:creationId xmlns:a16="http://schemas.microsoft.com/office/drawing/2014/main" id="{A0002419-F4C6-4E70-9F9D-ACCA1E0F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Arimo" charset="0"/>
              <a:buNone/>
            </a:pPr>
            <a:r>
              <a:rPr lang="id-ID" altLang="en-US" sz="3600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Contoh Soal</a:t>
            </a:r>
          </a:p>
        </p:txBody>
      </p:sp>
      <p:sp>
        <p:nvSpPr>
          <p:cNvPr id="183" name="Shape 183">
            <a:extLst>
              <a:ext uri="{FF2B5EF4-FFF2-40B4-BE49-F238E27FC236}">
                <a16:creationId xmlns:a16="http://schemas.microsoft.com/office/drawing/2014/main" id="{E905EE18-1F36-49AB-B774-01A7445B8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5773" y="2027237"/>
            <a:ext cx="8229600" cy="4525963"/>
          </a:xfrm>
          <a:blipFill rotWithShape="1">
            <a:blip r:embed="rId4">
              <a:alphaModFix/>
            </a:blip>
            <a:stretch>
              <a:fillRect l="-1035" t="-2425" r="-1702"/>
            </a:stretch>
          </a:blipFill>
        </p:spPr>
        <p:txBody>
          <a:bodyPr lIns="91425" tIns="45700" rIns="91425" bIns="4570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  <a:defRPr/>
            </a:pPr>
            <a:endParaRPr lang="id-ID" sz="3200" dirty="0">
              <a:ea typeface="Calibri"/>
              <a:cs typeface="Calibri"/>
              <a:sym typeface="Calibri"/>
            </a:endParaRPr>
          </a:p>
        </p:txBody>
      </p:sp>
      <p:sp>
        <p:nvSpPr>
          <p:cNvPr id="39942" name="Shape 182">
            <a:extLst>
              <a:ext uri="{FF2B5EF4-FFF2-40B4-BE49-F238E27FC236}">
                <a16:creationId xmlns:a16="http://schemas.microsoft.com/office/drawing/2014/main" id="{1F28C00B-2225-4AF7-B95D-B88625C8C0E8}"/>
              </a:ext>
            </a:extLst>
          </p:cNvPr>
          <p:cNvSpPr txBox="1">
            <a:spLocks/>
          </p:cNvSpPr>
          <p:nvPr/>
        </p:nvSpPr>
        <p:spPr bwMode="auto">
          <a:xfrm>
            <a:off x="685800" y="1143000"/>
            <a:ext cx="79724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FFC000"/>
              </a:buClr>
              <a:buSzPct val="25000"/>
              <a:buFont typeface="Arimo" charset="0"/>
              <a:buNone/>
            </a:pPr>
            <a:r>
              <a:rPr lang="en-US" altLang="en-US" sz="3600">
                <a:solidFill>
                  <a:schemeClr val="bg1"/>
                </a:solidFill>
                <a:latin typeface="Arimo" charset="0"/>
                <a:cs typeface="Arimo" charset="0"/>
                <a:sym typeface="Arimo" charset="0"/>
              </a:rPr>
              <a:t>Menghitung Tekanan</a:t>
            </a:r>
            <a:endParaRPr lang="id-ID" altLang="en-US" sz="3600">
              <a:solidFill>
                <a:schemeClr val="bg1"/>
              </a:solidFill>
              <a:latin typeface="Arimo" charset="0"/>
              <a:cs typeface="Arimo" charset="0"/>
              <a:sym typeface="Arimo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C2663-BCA4-4463-919E-E9FC0EDC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195">
            <a:extLst>
              <a:ext uri="{FF2B5EF4-FFF2-40B4-BE49-F238E27FC236}">
                <a16:creationId xmlns:a16="http://schemas.microsoft.com/office/drawing/2014/main" id="{28C1EF38-0166-4A2D-BBF7-079F7971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Arimo" charset="0"/>
              <a:buNone/>
            </a:pPr>
            <a:r>
              <a:rPr lang="id-ID" altLang="en-US" sz="3600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Soal</a:t>
            </a:r>
          </a:p>
        </p:txBody>
      </p:sp>
      <p:sp>
        <p:nvSpPr>
          <p:cNvPr id="196" name="Shape 196">
            <a:extLst>
              <a:ext uri="{FF2B5EF4-FFF2-40B4-BE49-F238E27FC236}">
                <a16:creationId xmlns:a16="http://schemas.microsoft.com/office/drawing/2014/main" id="{98BD00BE-D462-4FB8-B092-2191F7B90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 lIns="91425" tIns="45700" rIns="91425" bIns="4570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id-ID" sz="296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Suatu benda dengan massa 120000 g, berada diatas suatu bidang dengan luas penampang 100 cm</a:t>
            </a:r>
            <a:r>
              <a:rPr lang="id-ID" sz="2960" baseline="30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 </a:t>
            </a:r>
            <a:r>
              <a:rPr lang="id-ID" sz="296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kecepatan gravitasi 9,81 m/s</a:t>
            </a:r>
            <a:r>
              <a:rPr lang="id-ID" sz="2960" baseline="30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</a:t>
            </a:r>
            <a:r>
              <a:rPr lang="id-ID" sz="296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.</a:t>
            </a:r>
            <a:endParaRPr lang="en-US" sz="296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sz="2960" dirty="0" err="1">
                <a:solidFill>
                  <a:schemeClr val="lt1"/>
                </a:solidFill>
              </a:rPr>
              <a:t>Berapa</a:t>
            </a:r>
            <a:r>
              <a:rPr lang="en-US" sz="2960" dirty="0">
                <a:solidFill>
                  <a:schemeClr val="lt1"/>
                </a:solidFill>
              </a:rPr>
              <a:t> </a:t>
            </a:r>
            <a:r>
              <a:rPr lang="en-US" sz="2960" dirty="0" err="1">
                <a:solidFill>
                  <a:schemeClr val="lt1"/>
                </a:solidFill>
              </a:rPr>
              <a:t>tekanannya</a:t>
            </a:r>
            <a:r>
              <a:rPr lang="en-US" sz="2960" dirty="0">
                <a:solidFill>
                  <a:schemeClr val="lt1"/>
                </a:solidFill>
              </a:rPr>
              <a:t>?</a:t>
            </a:r>
            <a:endParaRPr lang="id-ID" sz="2960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ct val="98666"/>
              <a:buFont typeface="Noto Sans Symbols"/>
              <a:buChar char="❑"/>
              <a:defRPr/>
            </a:pPr>
            <a:r>
              <a:rPr lang="id-ID" sz="296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Diketahui :</a:t>
            </a:r>
          </a:p>
          <a:p>
            <a:pPr marL="742950" lvl="1" indent="-285750">
              <a:spcBef>
                <a:spcPts val="555"/>
              </a:spcBef>
              <a:spcAft>
                <a:spcPts val="0"/>
              </a:spcAft>
              <a:buClr>
                <a:schemeClr val="lt1"/>
              </a:buClr>
              <a:buSzPct val="99107"/>
              <a:buFont typeface="Noto Sans Symbols"/>
              <a:buChar char="▪"/>
              <a:defRPr/>
            </a:pPr>
            <a:r>
              <a:rPr lang="id-ID" sz="2775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 = 120000 g</a:t>
            </a:r>
          </a:p>
          <a:p>
            <a:pPr marL="742950" lvl="1" indent="-285750">
              <a:spcBef>
                <a:spcPts val="555"/>
              </a:spcBef>
              <a:spcAft>
                <a:spcPts val="0"/>
              </a:spcAft>
              <a:buClr>
                <a:schemeClr val="lt1"/>
              </a:buClr>
              <a:buSzPct val="99107"/>
              <a:buFont typeface="Noto Sans Symbols"/>
              <a:buChar char="▪"/>
              <a:defRPr/>
            </a:pPr>
            <a:r>
              <a:rPr lang="id-ID" sz="2775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A = 100 cm</a:t>
            </a:r>
            <a:r>
              <a:rPr lang="id-ID" sz="2775" baseline="30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 </a:t>
            </a:r>
          </a:p>
          <a:p>
            <a:pPr marL="742950" lvl="1" indent="-285750">
              <a:spcBef>
                <a:spcPts val="555"/>
              </a:spcBef>
              <a:spcAft>
                <a:spcPts val="0"/>
              </a:spcAft>
              <a:buClr>
                <a:schemeClr val="lt1"/>
              </a:buClr>
              <a:buSzPct val="99107"/>
              <a:buFont typeface="Noto Sans Symbols"/>
              <a:buChar char="▪"/>
              <a:defRPr/>
            </a:pPr>
            <a:r>
              <a:rPr lang="id-ID" sz="2775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g = 9,81 m/s</a:t>
            </a:r>
            <a:r>
              <a:rPr lang="id-ID" sz="2775" baseline="300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2</a:t>
            </a:r>
          </a:p>
          <a:p>
            <a:pPr marL="342900" indent="-342900"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ct val="98666"/>
              <a:buFont typeface="Noto Sans Symbols"/>
              <a:buChar char="❑"/>
              <a:defRPr/>
            </a:pPr>
            <a:r>
              <a:rPr lang="id-ID" sz="296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Ditanya :</a:t>
            </a:r>
          </a:p>
          <a:p>
            <a:pPr marL="742950" lvl="1" indent="-285750">
              <a:spcBef>
                <a:spcPts val="555"/>
              </a:spcBef>
              <a:spcAft>
                <a:spcPts val="0"/>
              </a:spcAft>
              <a:buClr>
                <a:schemeClr val="lt1"/>
              </a:buClr>
              <a:buSzPct val="99107"/>
              <a:buFont typeface="Noto Sans Symbols"/>
              <a:buChar char="▪"/>
              <a:defRPr/>
            </a:pPr>
            <a:r>
              <a:rPr lang="id-ID" sz="2775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P = .......?</a:t>
            </a:r>
          </a:p>
          <a:p>
            <a:pPr marL="0" indent="0">
              <a:spcBef>
                <a:spcPts val="333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sz="1665" dirty="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D5100-06B9-4AD4-AFAB-362121BF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A2EA64-5684-4175-A0E8-98FC151A5FAB}"/>
              </a:ext>
            </a:extLst>
          </p:cNvPr>
          <p:cNvSpPr/>
          <p:nvPr/>
        </p:nvSpPr>
        <p:spPr>
          <a:xfrm>
            <a:off x="0" y="2054225"/>
            <a:ext cx="9144000" cy="13747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7297BBD3-5A7E-48D4-8934-234C9697C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1270000"/>
            <a:ext cx="78343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 dirty="0" err="1"/>
              <a:t>Dalam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sistem</a:t>
            </a:r>
            <a:r>
              <a:rPr kumimoji="1" lang="en-US" altLang="en-US" sz="2400" dirty="0"/>
              <a:t> SI </a:t>
            </a:r>
            <a:r>
              <a:rPr kumimoji="1" lang="en-US" altLang="en-US" sz="2400" dirty="0" err="1"/>
              <a:t>satuan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dinyatakan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dengan</a:t>
            </a:r>
            <a:r>
              <a:rPr kumimoji="1" lang="en-US" altLang="en-US" sz="2400" dirty="0"/>
              <a:t> Pascal (Pa)</a:t>
            </a:r>
            <a:endParaRPr kumimoji="1" lang="en-US" altLang="en-US" sz="2400" i="1" dirty="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4487028-1F55-4F51-A3E2-0CF68EEF6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288" y="260350"/>
            <a:ext cx="7772400" cy="576263"/>
          </a:xfrm>
        </p:spPr>
        <p:txBody>
          <a:bodyPr/>
          <a:lstStyle/>
          <a:p>
            <a:pPr eaLnBrk="1" hangingPunct="1"/>
            <a:r>
              <a:rPr kumimoji="1" lang="en-US" altLang="en-US" sz="3200" b="1">
                <a:latin typeface="Trebuchet MS" panose="020B0603020202020204" pitchFamily="34" charset="0"/>
              </a:rPr>
              <a:t>SATUAN PENGUKURAN TEKANAN</a:t>
            </a:r>
          </a:p>
        </p:txBody>
      </p:sp>
      <p:graphicFrame>
        <p:nvGraphicFramePr>
          <p:cNvPr id="86021" name="Object 5">
            <a:extLst>
              <a:ext uri="{FF2B5EF4-FFF2-40B4-BE49-F238E27FC236}">
                <a16:creationId xmlns:a16="http://schemas.microsoft.com/office/drawing/2014/main" id="{75E810C6-0AC2-4E2D-B1AD-25582C7C3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89025"/>
              </p:ext>
            </p:extLst>
          </p:nvPr>
        </p:nvGraphicFramePr>
        <p:xfrm>
          <a:off x="2286000" y="2197100"/>
          <a:ext cx="467995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47677" imgH="400010" progId="Equation.3">
                  <p:embed/>
                </p:oleObj>
              </mc:Choice>
              <mc:Fallback>
                <p:oleObj name="Equation" r:id="rId3" imgW="2047677" imgH="40001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197100"/>
                        <a:ext cx="467995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7">
            <a:extLst>
              <a:ext uri="{FF2B5EF4-FFF2-40B4-BE49-F238E27FC236}">
                <a16:creationId xmlns:a16="http://schemas.microsoft.com/office/drawing/2014/main" id="{991BAD0F-A3F2-4081-B8F1-676731D39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505200"/>
            <a:ext cx="80010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dirty="0" err="1"/>
              <a:t>Satuan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pengukuran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tekanan</a:t>
            </a:r>
            <a:r>
              <a:rPr kumimoji="1" lang="en-US" altLang="en-US" sz="2000" dirty="0"/>
              <a:t> yang </a:t>
            </a:r>
            <a:r>
              <a:rPr kumimoji="1" lang="en-US" altLang="en-US" sz="2000" dirty="0" err="1"/>
              <a:t>sering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digunakan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dalam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praktek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pengukuran</a:t>
            </a:r>
            <a:r>
              <a:rPr kumimoji="1" lang="en-US" altLang="en-US" sz="2000" dirty="0"/>
              <a:t> </a:t>
            </a:r>
            <a:r>
              <a:rPr kumimoji="1" lang="en-US" altLang="en-US" sz="2000" dirty="0" err="1"/>
              <a:t>antara</a:t>
            </a:r>
            <a:r>
              <a:rPr kumimoji="1" lang="en-US" altLang="en-US" sz="2000" dirty="0"/>
              <a:t> lain: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endParaRPr kumimoji="1" lang="en-US" altLang="en-US" sz="20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bar (10</a:t>
            </a:r>
            <a:r>
              <a:rPr kumimoji="1" lang="en-US" altLang="en-US" sz="2000" i="1" baseline="30000" dirty="0"/>
              <a:t>5</a:t>
            </a:r>
            <a:r>
              <a:rPr kumimoji="1" lang="en-US" altLang="en-US" sz="2000" i="1" dirty="0"/>
              <a:t> Pa); 			psi=</a:t>
            </a:r>
            <a:r>
              <a:rPr kumimoji="1" lang="en-US" altLang="en-US" sz="2000" i="1" dirty="0" err="1"/>
              <a:t>lbf</a:t>
            </a:r>
            <a:r>
              <a:rPr kumimoji="1" lang="en-US" altLang="en-US" sz="2000" i="1" dirty="0"/>
              <a:t>/in</a:t>
            </a:r>
            <a:r>
              <a:rPr kumimoji="1" lang="en-US" altLang="en-US" sz="2000" i="1" baseline="30000" dirty="0"/>
              <a:t>2</a:t>
            </a:r>
            <a:r>
              <a:rPr kumimoji="1" lang="en-US" altLang="en-US" sz="2000" i="1" dirty="0"/>
              <a:t> ( 6894,76 Pa);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mbar (10</a:t>
            </a:r>
            <a:r>
              <a:rPr kumimoji="1" lang="en-US" altLang="en-US" sz="2000" i="1" baseline="30000" dirty="0"/>
              <a:t>2</a:t>
            </a:r>
            <a:r>
              <a:rPr kumimoji="1" lang="en-US" altLang="en-US" sz="2000" i="1" dirty="0"/>
              <a:t> Pa); 			</a:t>
            </a:r>
            <a:r>
              <a:rPr kumimoji="1" lang="en-US" altLang="en-US" sz="2000" i="1" dirty="0" err="1"/>
              <a:t>kgf</a:t>
            </a:r>
            <a:r>
              <a:rPr kumimoji="1" lang="en-US" altLang="en-US" sz="2000" i="1" dirty="0"/>
              <a:t>/cm</a:t>
            </a:r>
            <a:r>
              <a:rPr kumimoji="1" lang="en-US" altLang="en-US" sz="2000" i="1" baseline="30000" dirty="0"/>
              <a:t>2</a:t>
            </a:r>
            <a:r>
              <a:rPr kumimoji="1" lang="en-US" altLang="en-US" sz="2000" i="1" dirty="0"/>
              <a:t> (98066,5 Pa);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 err="1"/>
              <a:t>atm</a:t>
            </a:r>
            <a:r>
              <a:rPr kumimoji="1" lang="en-US" altLang="en-US" sz="2000" i="1" dirty="0"/>
              <a:t> (1,01325 x 10</a:t>
            </a:r>
            <a:r>
              <a:rPr kumimoji="1" lang="en-US" altLang="en-US" sz="2000" i="1" baseline="30000" dirty="0"/>
              <a:t>5</a:t>
            </a:r>
            <a:r>
              <a:rPr kumimoji="1" lang="en-US" altLang="en-US" sz="2000" i="1" dirty="0"/>
              <a:t> Pa); 		mmH</a:t>
            </a:r>
            <a:r>
              <a:rPr kumimoji="1" lang="en-US" altLang="en-US" sz="2000" i="1" baseline="-25000" dirty="0"/>
              <a:t>2</a:t>
            </a:r>
            <a:r>
              <a:rPr kumimoji="1" lang="en-US" altLang="en-US" sz="2000" i="1" dirty="0"/>
              <a:t>O (9,80665 Pa);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 err="1"/>
              <a:t>torr</a:t>
            </a:r>
            <a:r>
              <a:rPr kumimoji="1" lang="en-US" altLang="en-US" sz="2000" i="1" dirty="0"/>
              <a:t>=mmHg  (133,322 Pa);	inH</a:t>
            </a:r>
            <a:r>
              <a:rPr kumimoji="1" lang="en-US" altLang="en-US" sz="2000" i="1" baseline="-25000" dirty="0"/>
              <a:t>2</a:t>
            </a:r>
            <a:r>
              <a:rPr kumimoji="1" lang="en-US" altLang="en-US" sz="2000" i="1" dirty="0"/>
              <a:t>O (249,089 Pa);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000" i="1" dirty="0"/>
              <a:t>in Hg ( 3386,96 Pa)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9730CB-F9AA-4110-83EA-0DC28081086D}"/>
              </a:ext>
            </a:extLst>
          </p:cNvPr>
          <p:cNvSpPr/>
          <p:nvPr/>
        </p:nvSpPr>
        <p:spPr>
          <a:xfrm flipV="1">
            <a:off x="1905000" y="1173163"/>
            <a:ext cx="7239000" cy="460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8A466-0714-4C88-9CB1-AEA96BEE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>
            <a:extLst>
              <a:ext uri="{FF2B5EF4-FFF2-40B4-BE49-F238E27FC236}">
                <a16:creationId xmlns:a16="http://schemas.microsoft.com/office/drawing/2014/main" id="{30991247-ED00-4330-B380-CB7966BE82B5}"/>
              </a:ext>
            </a:extLst>
          </p:cNvPr>
          <p:cNvGrpSpPr>
            <a:grpSpLocks/>
          </p:cNvGrpSpPr>
          <p:nvPr/>
        </p:nvGrpSpPr>
        <p:grpSpPr bwMode="auto">
          <a:xfrm>
            <a:off x="-14288" y="0"/>
            <a:ext cx="9367838" cy="6858000"/>
            <a:chOff x="-10" y="0"/>
            <a:chExt cx="6393" cy="4320"/>
          </a:xfrm>
        </p:grpSpPr>
        <p:sp>
          <p:nvSpPr>
            <p:cNvPr id="46085" name="Text Box 6">
              <a:extLst>
                <a:ext uri="{FF2B5EF4-FFF2-40B4-BE49-F238E27FC236}">
                  <a16:creationId xmlns:a16="http://schemas.microsoft.com/office/drawing/2014/main" id="{AA6ABEE2-3D4C-46C0-B526-A6A84B633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0"/>
              <a:ext cx="6365" cy="4320"/>
            </a:xfrm>
            <a:prstGeom prst="rect">
              <a:avLst/>
            </a:prstGeom>
            <a:noFill/>
            <a:ln w="57150" cmpd="thinThick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/>
                <a:t> </a:t>
              </a:r>
              <a:endParaRPr lang="id-ID" altLang="en-US" sz="800"/>
            </a:p>
          </p:txBody>
        </p:sp>
        <p:sp>
          <p:nvSpPr>
            <p:cNvPr id="46086" name="Text Box 7">
              <a:extLst>
                <a:ext uri="{FF2B5EF4-FFF2-40B4-BE49-F238E27FC236}">
                  <a16:creationId xmlns:a16="http://schemas.microsoft.com/office/drawing/2014/main" id="{DB8B7FED-60A3-49D8-AA58-F9500AEFF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" y="60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id-ID" altLang="en-US" sz="800"/>
                <a:t>International convention</a:t>
              </a:r>
            </a:p>
          </p:txBody>
        </p:sp>
        <p:sp>
          <p:nvSpPr>
            <p:cNvPr id="46087" name="Text Box 8">
              <a:extLst>
                <a:ext uri="{FF2B5EF4-FFF2-40B4-BE49-F238E27FC236}">
                  <a16:creationId xmlns:a16="http://schemas.microsoft.com/office/drawing/2014/main" id="{96920BCE-A91A-4AA4-98FF-2CF191BE9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" y="4089"/>
              <a:ext cx="6240" cy="17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800" b="1"/>
                <a:t>Figure 1.  Traceability chart for pressure measurement in Indonesia</a:t>
              </a:r>
              <a:endParaRPr lang="id-ID" altLang="en-US" sz="800"/>
            </a:p>
          </p:txBody>
        </p:sp>
        <p:sp>
          <p:nvSpPr>
            <p:cNvPr id="46088" name="Text Box 9">
              <a:extLst>
                <a:ext uri="{FF2B5EF4-FFF2-40B4-BE49-F238E27FC236}">
                  <a16:creationId xmlns:a16="http://schemas.microsoft.com/office/drawing/2014/main" id="{789EC241-E9F2-4288-B0E7-4BA0547B1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" y="4089"/>
              <a:ext cx="624" cy="17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800" b="1"/>
                <a:t>KSNSU-BSN</a:t>
              </a:r>
              <a:endParaRPr lang="id-ID" altLang="en-US" sz="800"/>
            </a:p>
          </p:txBody>
        </p:sp>
        <p:sp>
          <p:nvSpPr>
            <p:cNvPr id="46089" name="Text Box 10">
              <a:extLst>
                <a:ext uri="{FF2B5EF4-FFF2-40B4-BE49-F238E27FC236}">
                  <a16:creationId xmlns:a16="http://schemas.microsoft.com/office/drawing/2014/main" id="{40F50986-4E95-4E66-AA74-745276175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" y="2476"/>
              <a:ext cx="54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d-ID" altLang="en-US" sz="800"/>
                <a:t>Accredited calibration labs., testing labs.,                   </a:t>
              </a:r>
            </a:p>
            <a:p>
              <a:r>
                <a:rPr lang="id-ID" altLang="en-US" sz="800"/>
                <a:t>industry’s cal. workshops</a:t>
              </a:r>
            </a:p>
          </p:txBody>
        </p:sp>
        <p:sp>
          <p:nvSpPr>
            <p:cNvPr id="46090" name="Line 11">
              <a:extLst>
                <a:ext uri="{FF2B5EF4-FFF2-40B4-BE49-F238E27FC236}">
                  <a16:creationId xmlns:a16="http://schemas.microsoft.com/office/drawing/2014/main" id="{4386D2D9-A2AE-4618-849D-991CEFFC5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" y="2432"/>
              <a:ext cx="6240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1" name="Line 12">
              <a:extLst>
                <a:ext uri="{FF2B5EF4-FFF2-40B4-BE49-F238E27FC236}">
                  <a16:creationId xmlns:a16="http://schemas.microsoft.com/office/drawing/2014/main" id="{FAC0E164-2C59-4961-BF12-83C5AEE92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" y="3521"/>
              <a:ext cx="6240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2" name="Line 13">
              <a:extLst>
                <a:ext uri="{FF2B5EF4-FFF2-40B4-BE49-F238E27FC236}">
                  <a16:creationId xmlns:a16="http://schemas.microsoft.com/office/drawing/2014/main" id="{BEDBD6F6-86D2-47EA-A12C-FED4F2354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" y="1382"/>
              <a:ext cx="6240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3" name="Text Box 14">
              <a:extLst>
                <a:ext uri="{FF2B5EF4-FFF2-40B4-BE49-F238E27FC236}">
                  <a16:creationId xmlns:a16="http://schemas.microsoft.com/office/drawing/2014/main" id="{B32C5508-0E3C-4258-A4F3-92A47CA18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864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800"/>
                <a:t>National standards</a:t>
              </a:r>
              <a:endParaRPr lang="id-ID" altLang="en-US" sz="800"/>
            </a:p>
          </p:txBody>
        </p:sp>
        <p:sp>
          <p:nvSpPr>
            <p:cNvPr id="46094" name="Text Box 15">
              <a:extLst>
                <a:ext uri="{FF2B5EF4-FFF2-40B4-BE49-F238E27FC236}">
                  <a16:creationId xmlns:a16="http://schemas.microsoft.com/office/drawing/2014/main" id="{7F9C3EB9-72C3-46C8-981C-716BFE4E3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" y="1612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000"/>
                <a:t>Reference  standards</a:t>
              </a:r>
              <a:endParaRPr lang="id-ID" altLang="en-US" sz="1000"/>
            </a:p>
          </p:txBody>
        </p:sp>
        <p:sp>
          <p:nvSpPr>
            <p:cNvPr id="46095" name="Text Box 16">
              <a:extLst>
                <a:ext uri="{FF2B5EF4-FFF2-40B4-BE49-F238E27FC236}">
                  <a16:creationId xmlns:a16="http://schemas.microsoft.com/office/drawing/2014/main" id="{25799FA0-FB02-45AB-B6AA-33A9D1D0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" y="2840"/>
              <a:ext cx="4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000"/>
                <a:t>Working  standards</a:t>
              </a:r>
              <a:endParaRPr lang="id-ID" altLang="en-US" sz="1000"/>
            </a:p>
          </p:txBody>
        </p:sp>
        <p:sp>
          <p:nvSpPr>
            <p:cNvPr id="46096" name="Text Box 17">
              <a:extLst>
                <a:ext uri="{FF2B5EF4-FFF2-40B4-BE49-F238E27FC236}">
                  <a16:creationId xmlns:a16="http://schemas.microsoft.com/office/drawing/2014/main" id="{7F21349C-4A78-4B3D-8608-2C14A0AA9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" y="3571"/>
              <a:ext cx="5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000"/>
                <a:t>Measuring instruments</a:t>
              </a:r>
              <a:endParaRPr lang="id-ID" altLang="en-US" sz="1000"/>
            </a:p>
          </p:txBody>
        </p:sp>
        <p:sp>
          <p:nvSpPr>
            <p:cNvPr id="46097" name="Text Box 18">
              <a:extLst>
                <a:ext uri="{FF2B5EF4-FFF2-40B4-BE49-F238E27FC236}">
                  <a16:creationId xmlns:a16="http://schemas.microsoft.com/office/drawing/2014/main" id="{76FD55B2-F8DE-4A80-8FAA-6F2CB2C808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" y="491"/>
              <a:ext cx="6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d-ID" altLang="en-US" sz="800"/>
                <a:t>CGPM 1983</a:t>
              </a:r>
            </a:p>
          </p:txBody>
        </p:sp>
        <p:sp>
          <p:nvSpPr>
            <p:cNvPr id="46098" name="Text Box 19">
              <a:extLst>
                <a:ext uri="{FF2B5EF4-FFF2-40B4-BE49-F238E27FC236}">
                  <a16:creationId xmlns:a16="http://schemas.microsoft.com/office/drawing/2014/main" id="{28517BE7-609E-47E3-8C77-9B892E6D6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" y="1555"/>
              <a:ext cx="624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id-ID" altLang="en-US" sz="800"/>
                <a:t>Accredited calibration laboratories</a:t>
              </a:r>
            </a:p>
          </p:txBody>
        </p:sp>
        <p:sp>
          <p:nvSpPr>
            <p:cNvPr id="46099" name="Text Box 20">
              <a:extLst>
                <a:ext uri="{FF2B5EF4-FFF2-40B4-BE49-F238E27FC236}">
                  <a16:creationId xmlns:a16="http://schemas.microsoft.com/office/drawing/2014/main" id="{0C45CDE1-1419-44B7-A4EF-77121475E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" y="3513"/>
              <a:ext cx="68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/>
                <a:t>Testing labs.,  industries, and other users</a:t>
              </a:r>
              <a:endParaRPr lang="id-ID" altLang="en-US" sz="800"/>
            </a:p>
          </p:txBody>
        </p:sp>
        <p:sp>
          <p:nvSpPr>
            <p:cNvPr id="46100" name="Line 21">
              <a:extLst>
                <a:ext uri="{FF2B5EF4-FFF2-40B4-BE49-F238E27FC236}">
                  <a16:creationId xmlns:a16="http://schemas.microsoft.com/office/drawing/2014/main" id="{197D5985-76EA-4702-9AFA-55792F50F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" y="845"/>
              <a:ext cx="6240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1" name="Line 22">
              <a:extLst>
                <a:ext uri="{FF2B5EF4-FFF2-40B4-BE49-F238E27FC236}">
                  <a16:creationId xmlns:a16="http://schemas.microsoft.com/office/drawing/2014/main" id="{FCBF1BF2-44A5-4018-AD68-B87581D2D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" y="57"/>
              <a:ext cx="0" cy="403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2" name="Text Box 23">
              <a:extLst>
                <a:ext uri="{FF2B5EF4-FFF2-40B4-BE49-F238E27FC236}">
                  <a16:creationId xmlns:a16="http://schemas.microsoft.com/office/drawing/2014/main" id="{C18D36A2-C85D-434F-BC46-21E413DDC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2" y="960"/>
              <a:ext cx="546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800"/>
                <a:t>National Metrology Institute</a:t>
              </a:r>
              <a:endParaRPr lang="id-ID" altLang="en-US" sz="800"/>
            </a:p>
          </p:txBody>
        </p:sp>
        <p:sp>
          <p:nvSpPr>
            <p:cNvPr id="46103" name="Line 24">
              <a:extLst>
                <a:ext uri="{FF2B5EF4-FFF2-40B4-BE49-F238E27FC236}">
                  <a16:creationId xmlns:a16="http://schemas.microsoft.com/office/drawing/2014/main" id="{F0C433D0-FE8E-4C74-B99F-8CCDF01E0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7" y="57"/>
              <a:ext cx="0" cy="403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4" name="Text Box 25">
              <a:extLst>
                <a:ext uri="{FF2B5EF4-FFF2-40B4-BE49-F238E27FC236}">
                  <a16:creationId xmlns:a16="http://schemas.microsoft.com/office/drawing/2014/main" id="{2A56BC97-3F6F-4CA7-BC83-675411C35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" y="4089"/>
              <a:ext cx="667" cy="17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800" b="1"/>
                <a:t>March 2, 2000</a:t>
              </a:r>
              <a:endParaRPr lang="id-ID" altLang="en-US" sz="800"/>
            </a:p>
          </p:txBody>
        </p:sp>
        <p:sp>
          <p:nvSpPr>
            <p:cNvPr id="46105" name="Rectangle 26">
              <a:extLst>
                <a:ext uri="{FF2B5EF4-FFF2-40B4-BE49-F238E27FC236}">
                  <a16:creationId xmlns:a16="http://schemas.microsoft.com/office/drawing/2014/main" id="{C221D45E-C239-4E5E-B240-BBBC30062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928"/>
              <a:ext cx="145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rebuchet MS" panose="020B0603020202020204" pitchFamily="34" charset="0"/>
                </a:rPr>
                <a:t>DIMENSIONAL MEASUREMENT of PISTON AT PTB</a:t>
              </a:r>
            </a:p>
          </p:txBody>
        </p:sp>
        <p:sp>
          <p:nvSpPr>
            <p:cNvPr id="46106" name="Rectangle 27">
              <a:extLst>
                <a:ext uri="{FF2B5EF4-FFF2-40B4-BE49-F238E27FC236}">
                  <a16:creationId xmlns:a16="http://schemas.microsoft.com/office/drawing/2014/main" id="{EC87A91D-88F7-4AAE-B8A9-93895043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920"/>
              <a:ext cx="88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Primary mass standard at NML</a:t>
              </a:r>
            </a:p>
          </p:txBody>
        </p:sp>
        <p:sp>
          <p:nvSpPr>
            <p:cNvPr id="46107" name="Rectangle 28">
              <a:extLst>
                <a:ext uri="{FF2B5EF4-FFF2-40B4-BE49-F238E27FC236}">
                  <a16:creationId xmlns:a16="http://schemas.microsoft.com/office/drawing/2014/main" id="{C30E0E4B-DC7C-49B4-8BCA-4F7C30FC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920"/>
              <a:ext cx="1559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dimensional measurement of Piston at NML</a:t>
              </a:r>
            </a:p>
          </p:txBody>
        </p:sp>
        <p:sp>
          <p:nvSpPr>
            <p:cNvPr id="46108" name="Rectangle 29">
              <a:extLst>
                <a:ext uri="{FF2B5EF4-FFF2-40B4-BE49-F238E27FC236}">
                  <a16:creationId xmlns:a16="http://schemas.microsoft.com/office/drawing/2014/main" id="{95B8E5FE-75CC-4349-BF02-AC6B84BC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1208"/>
              <a:ext cx="88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E2  MASS STD AT KIM LIPI</a:t>
              </a:r>
            </a:p>
          </p:txBody>
        </p:sp>
        <p:sp>
          <p:nvSpPr>
            <p:cNvPr id="46109" name="Rectangle 30">
              <a:extLst>
                <a:ext uri="{FF2B5EF4-FFF2-40B4-BE49-F238E27FC236}">
                  <a16:creationId xmlns:a16="http://schemas.microsoft.com/office/drawing/2014/main" id="{9CDFD7A2-1993-4F3A-A97B-21B5421E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1464"/>
              <a:ext cx="249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RUSKA 2485 PRIMARY PRESSURE STD AT KIM LIPI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( s/d 150 Mpa ; 0.005%P)</a:t>
              </a:r>
            </a:p>
          </p:txBody>
        </p:sp>
        <p:sp>
          <p:nvSpPr>
            <p:cNvPr id="46110" name="Rectangle 31">
              <a:extLst>
                <a:ext uri="{FF2B5EF4-FFF2-40B4-BE49-F238E27FC236}">
                  <a16:creationId xmlns:a16="http://schemas.microsoft.com/office/drawing/2014/main" id="{DFC5A0B1-AF47-4878-8E7B-82DB48176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1464"/>
              <a:ext cx="1611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Primary pressure standards at NML</a:t>
              </a:r>
            </a:p>
          </p:txBody>
        </p:sp>
        <p:sp>
          <p:nvSpPr>
            <p:cNvPr id="46111" name="Rectangle 32">
              <a:extLst>
                <a:ext uri="{FF2B5EF4-FFF2-40B4-BE49-F238E27FC236}">
                  <a16:creationId xmlns:a16="http://schemas.microsoft.com/office/drawing/2014/main" id="{A91F78B8-1FA6-4926-AE18-4EDF4436B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1896"/>
              <a:ext cx="135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Pneumatic pressure balance 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(-80 kPa s/d 3 Mpa; 0.015%P)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at KIM LIPI</a:t>
              </a:r>
            </a:p>
          </p:txBody>
        </p:sp>
        <p:sp>
          <p:nvSpPr>
            <p:cNvPr id="46112" name="Rectangle 33">
              <a:extLst>
                <a:ext uri="{FF2B5EF4-FFF2-40B4-BE49-F238E27FC236}">
                  <a16:creationId xmlns:a16="http://schemas.microsoft.com/office/drawing/2014/main" id="{B3F57AC2-75DE-44A6-8560-8838DA61A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" y="1896"/>
              <a:ext cx="1317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Hydraulic Pressure Balance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 (4, 12, 30, 70, 120, 400 Mpa; 0.02%P) at KIM LIPI</a:t>
              </a:r>
            </a:p>
          </p:txBody>
        </p:sp>
        <p:sp>
          <p:nvSpPr>
            <p:cNvPr id="46113" name="Rectangle 35">
              <a:extLst>
                <a:ext uri="{FF2B5EF4-FFF2-40B4-BE49-F238E27FC236}">
                  <a16:creationId xmlns:a16="http://schemas.microsoft.com/office/drawing/2014/main" id="{49507574-747B-4F00-9540-5E5FE3283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1896"/>
              <a:ext cx="119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Pressure Balance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DITMET 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(200 Mpa; 0.03%P)</a:t>
              </a:r>
            </a:p>
          </p:txBody>
        </p:sp>
        <p:sp>
          <p:nvSpPr>
            <p:cNvPr id="46114" name="Rectangle 36">
              <a:extLst>
                <a:ext uri="{FF2B5EF4-FFF2-40B4-BE49-F238E27FC236}">
                  <a16:creationId xmlns:a16="http://schemas.microsoft.com/office/drawing/2014/main" id="{76D530A4-D085-417D-90AF-AB06F0C67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896"/>
              <a:ext cx="935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Pressure Balance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SUCOFINDO</a:t>
              </a:r>
            </a:p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(120 Mpa; 0.03%P)</a:t>
              </a:r>
            </a:p>
          </p:txBody>
        </p:sp>
        <p:sp>
          <p:nvSpPr>
            <p:cNvPr id="46115" name="Rectangle 37">
              <a:extLst>
                <a:ext uri="{FF2B5EF4-FFF2-40B4-BE49-F238E27FC236}">
                  <a16:creationId xmlns:a16="http://schemas.microsoft.com/office/drawing/2014/main" id="{BC4423C2-CB40-4CB5-BFC7-B5F882B03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552"/>
              <a:ext cx="4940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Industrial Pressure Standard (DWT) di Laboratorium Kalibrasi dan industri</a:t>
              </a:r>
            </a:p>
          </p:txBody>
        </p:sp>
        <p:sp>
          <p:nvSpPr>
            <p:cNvPr id="46116" name="Rectangle 38">
              <a:extLst>
                <a:ext uri="{FF2B5EF4-FFF2-40B4-BE49-F238E27FC236}">
                  <a16:creationId xmlns:a16="http://schemas.microsoft.com/office/drawing/2014/main" id="{2836AA99-118F-4E47-AD79-0E8B898F2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3006"/>
              <a:ext cx="4940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Pressure Test Gauge di laboratorium kalibrasi dan industri</a:t>
              </a:r>
            </a:p>
          </p:txBody>
        </p:sp>
        <p:sp>
          <p:nvSpPr>
            <p:cNvPr id="46117" name="Rectangle 39">
              <a:extLst>
                <a:ext uri="{FF2B5EF4-FFF2-40B4-BE49-F238E27FC236}">
                  <a16:creationId xmlns:a16="http://schemas.microsoft.com/office/drawing/2014/main" id="{51C073E6-D999-4F0D-B624-A6A67B5C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3648"/>
              <a:ext cx="4940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ALAT UKUR TEKANAN DALAM BERBAGAI BIDANG (pressure transducer, safety valve, altimeter, barometer, etc) </a:t>
              </a:r>
            </a:p>
          </p:txBody>
        </p:sp>
        <p:sp>
          <p:nvSpPr>
            <p:cNvPr id="46118" name="Line 40">
              <a:extLst>
                <a:ext uri="{FF2B5EF4-FFF2-40B4-BE49-F238E27FC236}">
                  <a16:creationId xmlns:a16="http://schemas.microsoft.com/office/drawing/2014/main" id="{4D55D996-E0FE-44AD-BA89-88C7DD9F4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3" y="11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9" name="Line 41">
              <a:extLst>
                <a:ext uri="{FF2B5EF4-FFF2-40B4-BE49-F238E27FC236}">
                  <a16:creationId xmlns:a16="http://schemas.microsoft.com/office/drawing/2014/main" id="{0ECF8996-7D70-4150-9164-AED84B05F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112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0" name="Line 42">
              <a:extLst>
                <a:ext uri="{FF2B5EF4-FFF2-40B4-BE49-F238E27FC236}">
                  <a16:creationId xmlns:a16="http://schemas.microsoft.com/office/drawing/2014/main" id="{1F2B0C50-6E9F-4105-8E92-7FF4E52A3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3" y="1416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Line 43">
              <a:extLst>
                <a:ext uri="{FF2B5EF4-FFF2-40B4-BE49-F238E27FC236}">
                  <a16:creationId xmlns:a16="http://schemas.microsoft.com/office/drawing/2014/main" id="{BAAE5E77-0C78-4A29-AAC8-E3EE0C132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3" y="112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Oval 44">
              <a:extLst>
                <a:ext uri="{FF2B5EF4-FFF2-40B4-BE49-F238E27FC236}">
                  <a16:creationId xmlns:a16="http://schemas.microsoft.com/office/drawing/2014/main" id="{20CD460D-C448-4631-B7FD-47024A7D7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408"/>
              <a:ext cx="10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Definition of metre</a:t>
              </a:r>
            </a:p>
          </p:txBody>
        </p:sp>
        <p:sp>
          <p:nvSpPr>
            <p:cNvPr id="46123" name="Oval 45">
              <a:extLst>
                <a:ext uri="{FF2B5EF4-FFF2-40B4-BE49-F238E27FC236}">
                  <a16:creationId xmlns:a16="http://schemas.microsoft.com/office/drawing/2014/main" id="{5B1D9040-5FA9-440A-8744-7320AFB2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" y="408"/>
              <a:ext cx="1092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 b="1">
                  <a:latin typeface="Trebuchet MS" panose="020B0603020202020204" pitchFamily="34" charset="0"/>
                </a:rPr>
                <a:t>Definition of kg</a:t>
              </a:r>
            </a:p>
          </p:txBody>
        </p:sp>
        <p:sp>
          <p:nvSpPr>
            <p:cNvPr id="46124" name="Line 46">
              <a:extLst>
                <a:ext uri="{FF2B5EF4-FFF2-40B4-BE49-F238E27FC236}">
                  <a16:creationId xmlns:a16="http://schemas.microsoft.com/office/drawing/2014/main" id="{740C2F86-D38B-44D9-8077-ED9A60B2D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5" y="6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5" name="Line 47">
              <a:extLst>
                <a:ext uri="{FF2B5EF4-FFF2-40B4-BE49-F238E27FC236}">
                  <a16:creationId xmlns:a16="http://schemas.microsoft.com/office/drawing/2014/main" id="{0643F22A-4BA0-44CF-983C-1F2000D96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736"/>
              <a:ext cx="31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Line 48">
              <a:extLst>
                <a:ext uri="{FF2B5EF4-FFF2-40B4-BE49-F238E27FC236}">
                  <a16:creationId xmlns:a16="http://schemas.microsoft.com/office/drawing/2014/main" id="{6C6555AD-E1BA-4F1C-86FA-4B0497D08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7" name="Line 49">
              <a:extLst>
                <a:ext uri="{FF2B5EF4-FFF2-40B4-BE49-F238E27FC236}">
                  <a16:creationId xmlns:a16="http://schemas.microsoft.com/office/drawing/2014/main" id="{FE0A63C1-D563-4180-B73D-26A3ED143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3" y="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8" name="Line 50">
              <a:extLst>
                <a:ext uri="{FF2B5EF4-FFF2-40B4-BE49-F238E27FC236}">
                  <a16:creationId xmlns:a16="http://schemas.microsoft.com/office/drawing/2014/main" id="{6895D6CD-0887-40AA-80AB-A9A49D476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3" y="1176"/>
              <a:ext cx="16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9" name="Line 51">
              <a:extLst>
                <a:ext uri="{FF2B5EF4-FFF2-40B4-BE49-F238E27FC236}">
                  <a16:creationId xmlns:a16="http://schemas.microsoft.com/office/drawing/2014/main" id="{FFB9BA53-B33E-4848-8078-FD4C2F268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7" y="11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0" name="Line 52">
              <a:extLst>
                <a:ext uri="{FF2B5EF4-FFF2-40B4-BE49-F238E27FC236}">
                  <a16:creationId xmlns:a16="http://schemas.microsoft.com/office/drawing/2014/main" id="{354EB639-F7F4-4572-AD42-EDC5C9661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648"/>
              <a:ext cx="0" cy="14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1" name="Line 53">
              <a:extLst>
                <a:ext uri="{FF2B5EF4-FFF2-40B4-BE49-F238E27FC236}">
                  <a16:creationId xmlns:a16="http://schemas.microsoft.com/office/drawing/2014/main" id="{E1C9620E-C1C7-4DF0-828E-4BB77D4900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3" y="792"/>
              <a:ext cx="119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2" name="Line 54">
              <a:extLst>
                <a:ext uri="{FF2B5EF4-FFF2-40B4-BE49-F238E27FC236}">
                  <a16:creationId xmlns:a16="http://schemas.microsoft.com/office/drawing/2014/main" id="{35593496-976A-4DA1-ACF4-7251BF3F4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3" y="792"/>
              <a:ext cx="0" cy="14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Line 55">
              <a:extLst>
                <a:ext uri="{FF2B5EF4-FFF2-40B4-BE49-F238E27FC236}">
                  <a16:creationId xmlns:a16="http://schemas.microsoft.com/office/drawing/2014/main" id="{8A7331CB-DAA2-450C-B607-5198F1393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16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Line 56">
              <a:extLst>
                <a:ext uri="{FF2B5EF4-FFF2-40B4-BE49-F238E27FC236}">
                  <a16:creationId xmlns:a16="http://schemas.microsoft.com/office/drawing/2014/main" id="{0ACCAFA6-D7D5-4B15-8B33-5FB194479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5" y="16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Line 57">
              <a:extLst>
                <a:ext uri="{FF2B5EF4-FFF2-40B4-BE49-F238E27FC236}">
                  <a16:creationId xmlns:a16="http://schemas.microsoft.com/office/drawing/2014/main" id="{BD8DC09C-6CF9-46A4-AF0A-806046459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7" y="16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Line 58">
              <a:extLst>
                <a:ext uri="{FF2B5EF4-FFF2-40B4-BE49-F238E27FC236}">
                  <a16:creationId xmlns:a16="http://schemas.microsoft.com/office/drawing/2014/main" id="{2B832F3C-0EFB-4078-851A-790A20BF5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" y="16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7" name="Line 59">
              <a:extLst>
                <a:ext uri="{FF2B5EF4-FFF2-40B4-BE49-F238E27FC236}">
                  <a16:creationId xmlns:a16="http://schemas.microsoft.com/office/drawing/2014/main" id="{A0B36ACD-055F-4687-BBC5-33B5A4BFD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5" y="3294"/>
              <a:ext cx="4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Line 60">
              <a:extLst>
                <a:ext uri="{FF2B5EF4-FFF2-40B4-BE49-F238E27FC236}">
                  <a16:creationId xmlns:a16="http://schemas.microsoft.com/office/drawing/2014/main" id="{A7F8BD2A-B211-47C5-8576-F9B0E6EE3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9" y="28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Line 61">
              <a:extLst>
                <a:ext uri="{FF2B5EF4-FFF2-40B4-BE49-F238E27FC236}">
                  <a16:creationId xmlns:a16="http://schemas.microsoft.com/office/drawing/2014/main" id="{D55583E9-74D9-4F51-80A7-AA939BE6C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9" y="21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Line 62">
              <a:extLst>
                <a:ext uri="{FF2B5EF4-FFF2-40B4-BE49-F238E27FC236}">
                  <a16:creationId xmlns:a16="http://schemas.microsoft.com/office/drawing/2014/main" id="{11784ADE-DF1F-46D8-8218-F10A0A472C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3" y="21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Line 63">
              <a:extLst>
                <a:ext uri="{FF2B5EF4-FFF2-40B4-BE49-F238E27FC236}">
                  <a16:creationId xmlns:a16="http://schemas.microsoft.com/office/drawing/2014/main" id="{8E1946A0-1F19-49FF-8C1D-1202A0C3F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3" y="21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Line 64">
              <a:extLst>
                <a:ext uri="{FF2B5EF4-FFF2-40B4-BE49-F238E27FC236}">
                  <a16:creationId xmlns:a16="http://schemas.microsoft.com/office/drawing/2014/main" id="{A80341A6-8A1E-43DE-8646-CFB6EE787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" y="21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8131" name="Rectangle 67">
            <a:extLst>
              <a:ext uri="{FF2B5EF4-FFF2-40B4-BE49-F238E27FC236}">
                <a16:creationId xmlns:a16="http://schemas.microsoft.com/office/drawing/2014/main" id="{97317DC1-D0D6-47AF-BE86-00C9484B1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725" y="73025"/>
            <a:ext cx="7772400" cy="476250"/>
          </a:xfrm>
        </p:spPr>
        <p:txBody>
          <a:bodyPr/>
          <a:lstStyle/>
          <a:p>
            <a:pPr eaLnBrk="1" hangingPunct="1"/>
            <a:r>
              <a:rPr kumimoji="1" lang="en-US" altLang="en-US" sz="2400">
                <a:solidFill>
                  <a:srgbClr val="FF0000"/>
                </a:solidFill>
              </a:rPr>
              <a:t>KETERTELUSURAN PENGUKURAN TEKANAN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0F76A-003A-46AC-B510-BE2A6C70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C801CE-C022-45F0-AFAE-C33417EBEA74}"/>
              </a:ext>
            </a:extLst>
          </p:cNvPr>
          <p:cNvSpPr/>
          <p:nvPr/>
        </p:nvSpPr>
        <p:spPr>
          <a:xfrm>
            <a:off x="5918662" y="3962400"/>
            <a:ext cx="2596688" cy="1933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174" name="Rectangle 62">
            <a:extLst>
              <a:ext uri="{FF2B5EF4-FFF2-40B4-BE49-F238E27FC236}">
                <a16:creationId xmlns:a16="http://schemas.microsoft.com/office/drawing/2014/main" id="{3FC052B1-6020-43C4-8B3F-0D8A8C8A5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313" y="438150"/>
            <a:ext cx="7772400" cy="476250"/>
          </a:xfrm>
        </p:spPr>
        <p:txBody>
          <a:bodyPr/>
          <a:lstStyle/>
          <a:p>
            <a:pPr eaLnBrk="1" hangingPunct="1"/>
            <a:r>
              <a:rPr kumimoji="1" lang="en-US" altLang="en-US" sz="3200" dirty="0">
                <a:latin typeface="Trebuchet MS" panose="020B0603020202020204" pitchFamily="34" charset="0"/>
              </a:rPr>
              <a:t>STANDAR PENGUKURAN TEKANAN</a:t>
            </a:r>
          </a:p>
        </p:txBody>
      </p:sp>
      <p:sp>
        <p:nvSpPr>
          <p:cNvPr id="90175" name="Rectangle 63">
            <a:extLst>
              <a:ext uri="{FF2B5EF4-FFF2-40B4-BE49-F238E27FC236}">
                <a16:creationId xmlns:a16="http://schemas.microsoft.com/office/drawing/2014/main" id="{448847A2-A1FA-4554-ADAD-17B9D753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1343025"/>
            <a:ext cx="72866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 dirty="0" err="1"/>
              <a:t>Standar</a:t>
            </a:r>
            <a:r>
              <a:rPr kumimoji="1" lang="en-US" altLang="en-US" sz="2400" dirty="0"/>
              <a:t> Primer </a:t>
            </a:r>
            <a:r>
              <a:rPr kumimoji="1" lang="en-US" altLang="en-US" sz="2400" dirty="0" err="1"/>
              <a:t>untuk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Tinggi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adalah</a:t>
            </a:r>
            <a:r>
              <a:rPr kumimoji="1" lang="en-US" altLang="en-US" sz="2400" dirty="0"/>
              <a:t> </a:t>
            </a:r>
            <a:r>
              <a:rPr kumimoji="1" lang="en-US" altLang="en-US" sz="2400" i="1" dirty="0"/>
              <a:t>Pressure Balance</a:t>
            </a:r>
            <a:r>
              <a:rPr kumimoji="1" lang="en-US" altLang="en-US" sz="2400" dirty="0"/>
              <a:t>, </a:t>
            </a:r>
            <a:r>
              <a:rPr kumimoji="1" lang="en-US" altLang="en-US" sz="2400" dirty="0" err="1"/>
              <a:t>atau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secara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umum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lebih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sering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disebut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sebagai</a:t>
            </a:r>
            <a:r>
              <a:rPr kumimoji="1" lang="en-US" altLang="en-US" sz="2400" dirty="0"/>
              <a:t> </a:t>
            </a:r>
            <a:r>
              <a:rPr kumimoji="1" lang="en-US" altLang="en-US" sz="2400" i="1" dirty="0"/>
              <a:t>Dead Weight Tester</a:t>
            </a:r>
            <a:r>
              <a:rPr kumimoji="1" lang="en-US" altLang="en-US" sz="2400" dirty="0"/>
              <a:t> (DWT)</a:t>
            </a:r>
            <a:endParaRPr kumimoji="1" lang="en-US" altLang="en-US" sz="2400" i="1" dirty="0"/>
          </a:p>
        </p:txBody>
      </p:sp>
      <p:sp>
        <p:nvSpPr>
          <p:cNvPr id="90176" name="Rectangle 64">
            <a:extLst>
              <a:ext uri="{FF2B5EF4-FFF2-40B4-BE49-F238E27FC236}">
                <a16:creationId xmlns:a16="http://schemas.microsoft.com/office/drawing/2014/main" id="{8E39225A-3FBC-467D-B283-A8BAAD6E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2438400"/>
            <a:ext cx="8001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 dirty="0" err="1"/>
              <a:t>Standar</a:t>
            </a:r>
            <a:r>
              <a:rPr kumimoji="1" lang="en-US" altLang="en-US" sz="2400" dirty="0"/>
              <a:t> primer </a:t>
            </a:r>
            <a:r>
              <a:rPr kumimoji="1" lang="en-US" altLang="en-US" sz="2400" dirty="0" err="1"/>
              <a:t>adalah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realisasi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dari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definisi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suatu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besaran</a:t>
            </a:r>
            <a:endParaRPr kumimoji="1" lang="en-US" altLang="en-US" sz="2400" i="1" dirty="0"/>
          </a:p>
        </p:txBody>
      </p:sp>
      <p:sp>
        <p:nvSpPr>
          <p:cNvPr id="90179" name="Rectangle 67">
            <a:extLst>
              <a:ext uri="{FF2B5EF4-FFF2-40B4-BE49-F238E27FC236}">
                <a16:creationId xmlns:a16="http://schemas.microsoft.com/office/drawing/2014/main" id="{6FFA96ED-5743-498D-8D0C-C8E8BD6F2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3271838"/>
            <a:ext cx="4408487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Dari definisinya, tekanan adalah besarnya gaya tiap satu satuan luas, dalam suatu sistem Pressure Balance: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Gaya berat satu set beban merupakan realisasi dari Gaya; dan luasan sistem piston silinder merupakan realisasi dari satuan luas</a:t>
            </a:r>
            <a:endParaRPr kumimoji="1" lang="en-US" altLang="en-US" sz="2400" i="1"/>
          </a:p>
        </p:txBody>
      </p:sp>
      <p:graphicFrame>
        <p:nvGraphicFramePr>
          <p:cNvPr id="90180" name="Object 68">
            <a:extLst>
              <a:ext uri="{FF2B5EF4-FFF2-40B4-BE49-F238E27FC236}">
                <a16:creationId xmlns:a16="http://schemas.microsoft.com/office/drawing/2014/main" id="{8C5D8C3A-14D8-4D59-84D1-69E8702DA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4275138"/>
          <a:ext cx="2301875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2142" imgH="342926" progId="Equation.3">
                  <p:embed/>
                </p:oleObj>
              </mc:Choice>
              <mc:Fallback>
                <p:oleObj name="Equation" r:id="rId3" imgW="762142" imgH="342926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275138"/>
                        <a:ext cx="2301875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1019167-83A8-4C7D-A18A-54FB33322FE1}"/>
              </a:ext>
            </a:extLst>
          </p:cNvPr>
          <p:cNvSpPr/>
          <p:nvPr/>
        </p:nvSpPr>
        <p:spPr>
          <a:xfrm>
            <a:off x="0" y="0"/>
            <a:ext cx="595313" cy="396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9A64B-60D6-41C4-96F4-77B4B6A6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0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01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901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901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75" grpId="0" autoUpdateAnimBg="0"/>
      <p:bldP spid="90176" grpId="0" autoUpdateAnimBg="0"/>
      <p:bldP spid="9017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C801CE-C022-45F0-AFAE-C33417EBEA74}"/>
              </a:ext>
            </a:extLst>
          </p:cNvPr>
          <p:cNvSpPr/>
          <p:nvPr/>
        </p:nvSpPr>
        <p:spPr>
          <a:xfrm>
            <a:off x="0" y="5240338"/>
            <a:ext cx="9144000" cy="13890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CE76B2-EBEC-4779-AFB9-5ACEF4BF50B1}"/>
              </a:ext>
            </a:extLst>
          </p:cNvPr>
          <p:cNvSpPr/>
          <p:nvPr/>
        </p:nvSpPr>
        <p:spPr>
          <a:xfrm flipV="1">
            <a:off x="0" y="1447800"/>
            <a:ext cx="9144000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9EA1DE63-4205-4AF3-B85D-A2E0C8758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676275"/>
            <a:ext cx="7772400" cy="476250"/>
          </a:xfrm>
        </p:spPr>
        <p:txBody>
          <a:bodyPr/>
          <a:lstStyle/>
          <a:p>
            <a:pPr eaLnBrk="1" hangingPunct="1"/>
            <a:r>
              <a:rPr kumimoji="1" lang="en-US" altLang="en-US" sz="3600">
                <a:latin typeface="Trebuchet MS" panose="020B0603020202020204" pitchFamily="34" charset="0"/>
              </a:rPr>
              <a:t>STANDAR PENGUKURAN TEKANAN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339A55B-CB70-4EC0-AAB9-A91D47ED4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2298700"/>
            <a:ext cx="8001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Standar Primer untuk Tekanan Rendah adalah </a:t>
            </a:r>
            <a:r>
              <a:rPr kumimoji="1" lang="en-US" altLang="en-US" sz="2400" i="1"/>
              <a:t>Manometer pipa U</a:t>
            </a:r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E591ABD1-BFC9-40AD-96CE-C722B9440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3240088"/>
            <a:ext cx="80010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Dari definisinya, tekanan adalah besarnya gaya tiap satu satuan luas, dalam suatu sistem Manometer pipa U: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/>
              <a:t>Gaya direlisasikan sebagai gaya hidrostatis dari fluida pengisi; dan satuan luas direalisasikan sebagai luas penampang pipa U</a:t>
            </a:r>
            <a:endParaRPr kumimoji="1" lang="en-US" altLang="en-US" sz="2400" i="1"/>
          </a:p>
        </p:txBody>
      </p:sp>
      <p:graphicFrame>
        <p:nvGraphicFramePr>
          <p:cNvPr id="92166" name="Object 6">
            <a:extLst>
              <a:ext uri="{FF2B5EF4-FFF2-40B4-BE49-F238E27FC236}">
                <a16:creationId xmlns:a16="http://schemas.microsoft.com/office/drawing/2014/main" id="{6EE0A9A8-57A2-477D-ADCF-A435145698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0850" y="5264150"/>
          <a:ext cx="517207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1453" imgH="361954" progId="Equation.3">
                  <p:embed/>
                </p:oleObj>
              </mc:Choice>
              <mc:Fallback>
                <p:oleObj name="Equation" r:id="rId3" imgW="1771453" imgH="36195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5264150"/>
                        <a:ext cx="517207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664DE-649B-4B94-8A34-CEF29C26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921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utoUpdateAnimBg="0"/>
      <p:bldP spid="9216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4CA77087-3B30-4FD8-9F47-336EED32B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925"/>
            <a:ext cx="1912938" cy="476250"/>
          </a:xfrm>
        </p:spPr>
        <p:txBody>
          <a:bodyPr/>
          <a:lstStyle/>
          <a:p>
            <a:pPr eaLnBrk="1" hangingPunct="1"/>
            <a:r>
              <a:rPr kumimoji="1" lang="en-US" altLang="en-US" sz="1200" b="1">
                <a:latin typeface="Trebuchet MS" panose="020B0603020202020204" pitchFamily="34" charset="0"/>
              </a:rPr>
              <a:t>ALAT UKUR TEKANAN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0FEEC405-131A-4236-8C5B-4C76B3CD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644639"/>
            <a:ext cx="8001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 dirty="0" err="1"/>
              <a:t>Alat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ukur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yang </a:t>
            </a:r>
            <a:r>
              <a:rPr kumimoji="1" lang="en-US" altLang="en-US" sz="2400" dirty="0" err="1"/>
              <a:t>mengukur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secara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langsung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besaran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dengan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keseimbangan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gaya</a:t>
            </a:r>
            <a:r>
              <a:rPr kumimoji="1" lang="en-US" altLang="en-US" sz="2400" dirty="0"/>
              <a:t>, </a:t>
            </a:r>
            <a:r>
              <a:rPr kumimoji="1" lang="en-US" altLang="en-US" sz="2400" dirty="0" err="1"/>
              <a:t>sebagai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contoh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adalah</a:t>
            </a:r>
            <a:r>
              <a:rPr kumimoji="1" lang="en-US" altLang="en-US" sz="2400" dirty="0"/>
              <a:t> DWT </a:t>
            </a:r>
            <a:r>
              <a:rPr kumimoji="1" lang="en-US" altLang="en-US" sz="2400" dirty="0" err="1"/>
              <a:t>dan</a:t>
            </a:r>
            <a:r>
              <a:rPr kumimoji="1" lang="en-US" altLang="en-US" sz="2400" dirty="0"/>
              <a:t> manometer </a:t>
            </a:r>
            <a:r>
              <a:rPr kumimoji="1" lang="en-US" altLang="en-US" sz="2400" dirty="0" err="1"/>
              <a:t>pipa</a:t>
            </a:r>
            <a:r>
              <a:rPr kumimoji="1" lang="en-US" altLang="en-US" sz="2400" dirty="0"/>
              <a:t> U, yang </a:t>
            </a:r>
            <a:r>
              <a:rPr kumimoji="1" lang="en-US" altLang="en-US" sz="2400" dirty="0" err="1"/>
              <a:t>merupakan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standar</a:t>
            </a:r>
            <a:r>
              <a:rPr kumimoji="1" lang="en-US" altLang="en-US" sz="2400" dirty="0"/>
              <a:t> primer </a:t>
            </a:r>
            <a:r>
              <a:rPr kumimoji="1" lang="en-US" altLang="en-US" sz="2400" dirty="0" err="1"/>
              <a:t>tekanan</a:t>
            </a:r>
            <a:endParaRPr kumimoji="1" lang="en-US" altLang="en-US" sz="2400" i="1" dirty="0"/>
          </a:p>
        </p:txBody>
      </p:sp>
      <p:pic>
        <p:nvPicPr>
          <p:cNvPr id="94215" name="Picture 7" descr="Untitled-5">
            <a:extLst>
              <a:ext uri="{FF2B5EF4-FFF2-40B4-BE49-F238E27FC236}">
                <a16:creationId xmlns:a16="http://schemas.microsoft.com/office/drawing/2014/main" id="{5B5EC854-5926-440E-A283-401207C7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" b="8215"/>
          <a:stretch>
            <a:fillRect/>
          </a:stretch>
        </p:blipFill>
        <p:spPr bwMode="auto">
          <a:xfrm>
            <a:off x="5670154" y="2819400"/>
            <a:ext cx="30988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S2300025">
            <a:extLst>
              <a:ext uri="{FF2B5EF4-FFF2-40B4-BE49-F238E27FC236}">
                <a16:creationId xmlns:a16="http://schemas.microsoft.com/office/drawing/2014/main" id="{A3CC9449-B488-4714-AA75-B534FAE4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9764"/>
            <a:ext cx="5635518" cy="457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966DD5-BD1B-41CC-80CE-1AF23A32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S2300026">
            <a:extLst>
              <a:ext uri="{FF2B5EF4-FFF2-40B4-BE49-F238E27FC236}">
                <a16:creationId xmlns:a16="http://schemas.microsoft.com/office/drawing/2014/main" id="{24444EE2-E46E-4117-BC49-669EBF0A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0B5897-3172-4891-ABDF-7D3936EC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6248400" cy="1143000"/>
          </a:xfrm>
        </p:spPr>
        <p:txBody>
          <a:bodyPr/>
          <a:lstStyle/>
          <a:p>
            <a:pPr eaLnBrk="1" hangingPunct="1"/>
            <a:r>
              <a:rPr lang="en-US" altLang="id-ID" sz="4800" b="1">
                <a:ea typeface="MS PGothic" panose="020B0600070205080204" pitchFamily="34" charset="-128"/>
              </a:rPr>
              <a:t>Definisi KALIBRASI</a:t>
            </a:r>
            <a:endParaRPr lang="en-US" altLang="id-ID" sz="3200">
              <a:ea typeface="MS PGothic" panose="020B0600070205080204" pitchFamily="34" charset="-128"/>
              <a:sym typeface="Symbol" panose="05050102010706020507" pitchFamily="18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590800" y="4267200"/>
            <a:ext cx="518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8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14366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1676400"/>
            <a:ext cx="4572000" cy="4937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Serangkaian kegiatan untuk menetapkan hubungan,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 dalam kondisi tertentu, 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antara nilai suatu besaran 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yang ditunjukkan oleh peralatan ukur 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atau sistem pengukuran, 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atau nilai yang direpresentasikan oleh bahan ukur atau bahan acuan, 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600" b="1" noProof="1">
                <a:latin typeface="Book Antiqua" pitchFamily="18" charset="0"/>
              </a:rPr>
              <a:t>dengan nilai terkait yang direalisasikan oleh standar </a:t>
            </a:r>
            <a:r>
              <a:rPr kumimoji="1" lang="en-US" sz="1400" b="1" noProof="1">
                <a:latin typeface="Book Antiqua" pitchFamily="18" charset="0"/>
              </a:rPr>
              <a:t>   </a:t>
            </a:r>
          </a:p>
          <a:p>
            <a:pPr marL="120650" indent="-120650" algn="r"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endParaRPr kumimoji="1" lang="id-ID" sz="1100" b="1" i="1" noProof="1">
              <a:latin typeface="Book Antiqua" pitchFamily="18" charset="0"/>
            </a:endParaRPr>
          </a:p>
          <a:p>
            <a:pPr marL="120650" indent="-120650" algn="r"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sz="1100" b="1" i="1" noProof="1">
                <a:latin typeface="Book Antiqua" pitchFamily="18" charset="0"/>
              </a:rPr>
              <a:t>(Vocabulary of Basic and General Terms in Metrology – VIM 1993)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50" y="2209800"/>
            <a:ext cx="3482850" cy="37798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4E16E-F9BE-4F9F-9CD6-244A772A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242035894"/>
      </p:ext>
    </p:extLst>
  </p:cSld>
  <p:clrMapOvr>
    <a:masterClrMapping/>
  </p:clrMapOvr>
  <p:transition spd="slow">
    <p:pull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E4C52D-0330-4A8D-9F05-ADBE2A935133}"/>
              </a:ext>
            </a:extLst>
          </p:cNvPr>
          <p:cNvSpPr/>
          <p:nvPr/>
        </p:nvSpPr>
        <p:spPr>
          <a:xfrm flipV="1">
            <a:off x="0" y="3200400"/>
            <a:ext cx="9144000" cy="3657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8E3B4CDC-D97D-44A5-A740-17E28FE08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88"/>
            <a:ext cx="1912938" cy="476250"/>
          </a:xfrm>
        </p:spPr>
        <p:txBody>
          <a:bodyPr/>
          <a:lstStyle/>
          <a:p>
            <a:pPr eaLnBrk="1" hangingPunct="1"/>
            <a:r>
              <a:rPr kumimoji="1" lang="en-US" altLang="en-US" sz="1200" b="1">
                <a:latin typeface="Trebuchet MS" panose="020B0603020202020204" pitchFamily="34" charset="0"/>
              </a:rPr>
              <a:t>ALAT UKUR TEKANAN</a:t>
            </a:r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265AF54E-37CD-452A-AFA3-6AD160412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609600"/>
            <a:ext cx="8001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r>
              <a:rPr kumimoji="1" lang="en-US" altLang="en-US" sz="2400" dirty="0" err="1"/>
              <a:t>Alat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ukur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yang </a:t>
            </a:r>
            <a:r>
              <a:rPr kumimoji="1" lang="en-US" altLang="en-US" sz="2400" dirty="0" err="1"/>
              <a:t>mengukur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besaran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secara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tidak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langsung</a:t>
            </a:r>
            <a:r>
              <a:rPr kumimoji="1" lang="en-US" altLang="en-US" sz="2400" dirty="0"/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/>
              <a:buNone/>
            </a:pPr>
            <a:endParaRPr kumimoji="1" lang="en-US" altLang="en-US" sz="2400" i="1" dirty="0"/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D675B420-D04A-46AC-A372-CC4E21BD6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7834313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14400" indent="-514350"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00050" inden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kumimoji="1" lang="en-US" altLang="en-US" sz="2400" i="1" dirty="0" err="1"/>
              <a:t>Dengan</a:t>
            </a:r>
            <a:r>
              <a:rPr kumimoji="1" lang="en-US" altLang="en-US" sz="2400" i="1" dirty="0"/>
              <a:t> sensor </a:t>
            </a:r>
            <a:r>
              <a:rPr kumimoji="1" lang="en-US" altLang="en-US" sz="2400" i="1" dirty="0" err="1"/>
              <a:t>elastis</a:t>
            </a:r>
            <a:r>
              <a:rPr kumimoji="1" lang="en-US" altLang="en-US" sz="2400" i="1" dirty="0"/>
              <a:t> yang </a:t>
            </a:r>
            <a:r>
              <a:rPr kumimoji="1" lang="en-US" altLang="en-US" sz="2400" i="1" dirty="0" err="1"/>
              <a:t>mengkonversikan</a:t>
            </a:r>
            <a:r>
              <a:rPr kumimoji="1" lang="en-US" altLang="en-US" sz="2400" i="1" dirty="0"/>
              <a:t> </a:t>
            </a:r>
            <a:r>
              <a:rPr kumimoji="1" lang="en-US" altLang="en-US" sz="2400" i="1" dirty="0" err="1"/>
              <a:t>tekanan</a:t>
            </a:r>
            <a:r>
              <a:rPr kumimoji="1" lang="en-US" altLang="en-US" sz="2400" i="1" dirty="0"/>
              <a:t> </a:t>
            </a:r>
            <a:r>
              <a:rPr kumimoji="1" lang="en-US" altLang="en-US" sz="2400" i="1" dirty="0" err="1"/>
              <a:t>menjadi</a:t>
            </a:r>
            <a:r>
              <a:rPr kumimoji="1" lang="en-US" altLang="en-US" sz="2400" i="1" dirty="0"/>
              <a:t> </a:t>
            </a:r>
            <a:r>
              <a:rPr kumimoji="1" lang="en-US" altLang="en-US" sz="2400" i="1" dirty="0" err="1"/>
              <a:t>suatu</a:t>
            </a:r>
            <a:r>
              <a:rPr kumimoji="1" lang="en-US" altLang="en-US" sz="2400" i="1" dirty="0"/>
              <a:t> </a:t>
            </a:r>
            <a:r>
              <a:rPr kumimoji="1" lang="en-US" altLang="en-US" sz="2400" i="1" dirty="0" err="1"/>
              <a:t>respons</a:t>
            </a:r>
            <a:r>
              <a:rPr kumimoji="1" lang="en-US" altLang="en-US" sz="2400" i="1" dirty="0"/>
              <a:t> </a:t>
            </a:r>
            <a:r>
              <a:rPr kumimoji="1" lang="en-US" altLang="en-US" sz="2400" i="1" dirty="0" err="1"/>
              <a:t>mekanik</a:t>
            </a:r>
            <a:r>
              <a:rPr kumimoji="1" lang="en-US" altLang="en-US" sz="2400" i="1" dirty="0"/>
              <a:t>, </a:t>
            </a:r>
            <a:r>
              <a:rPr kumimoji="1" lang="en-US" altLang="en-US" sz="2400" i="1" dirty="0" err="1"/>
              <a:t>misalnya</a:t>
            </a:r>
            <a:r>
              <a:rPr kumimoji="1" lang="en-US" altLang="en-US" sz="2400" i="1" dirty="0"/>
              <a:t>: Bourdon pressure gauge, </a:t>
            </a:r>
            <a:r>
              <a:rPr kumimoji="1" lang="en-US" altLang="en-US" sz="2400" i="1" dirty="0" err="1"/>
              <a:t>diaphragma</a:t>
            </a:r>
            <a:r>
              <a:rPr kumimoji="1" lang="en-US" altLang="en-US" sz="2400" i="1" dirty="0"/>
              <a:t>, spiral, helix, </a:t>
            </a:r>
            <a:r>
              <a:rPr kumimoji="1" lang="en-US" altLang="en-US" sz="2400" i="1" dirty="0" err="1"/>
              <a:t>dll</a:t>
            </a:r>
            <a:endParaRPr kumimoji="1" lang="en-US" altLang="en-US" sz="2400" i="1" dirty="0"/>
          </a:p>
        </p:txBody>
      </p:sp>
      <p:pic>
        <p:nvPicPr>
          <p:cNvPr id="6" name="Picture 5" descr="S2300035.JPG">
            <a:extLst>
              <a:ext uri="{FF2B5EF4-FFF2-40B4-BE49-F238E27FC236}">
                <a16:creationId xmlns:a16="http://schemas.microsoft.com/office/drawing/2014/main" id="{324E93A0-536F-4EE5-88B8-9040C2C37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3425825"/>
            <a:ext cx="2338387" cy="1509713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2300036.JPG">
            <a:extLst>
              <a:ext uri="{FF2B5EF4-FFF2-40B4-BE49-F238E27FC236}">
                <a16:creationId xmlns:a16="http://schemas.microsoft.com/office/drawing/2014/main" id="{71C5F62D-EDAA-41A4-A389-46DFC56E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3435350"/>
            <a:ext cx="2301875" cy="1500188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2300040.JPG">
            <a:extLst>
              <a:ext uri="{FF2B5EF4-FFF2-40B4-BE49-F238E27FC236}">
                <a16:creationId xmlns:a16="http://schemas.microsoft.com/office/drawing/2014/main" id="{935CB45F-BEDD-4DAB-91E1-0FF34D3C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5059363"/>
            <a:ext cx="2338387" cy="1628775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2300041.JPG">
            <a:extLst>
              <a:ext uri="{FF2B5EF4-FFF2-40B4-BE49-F238E27FC236}">
                <a16:creationId xmlns:a16="http://schemas.microsoft.com/office/drawing/2014/main" id="{97A30E38-04AA-4E83-8548-2F10B53B9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5075238"/>
            <a:ext cx="2301875" cy="1630362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2300030.JPG">
            <a:extLst>
              <a:ext uri="{FF2B5EF4-FFF2-40B4-BE49-F238E27FC236}">
                <a16:creationId xmlns:a16="http://schemas.microsoft.com/office/drawing/2014/main" id="{11E8C817-552A-4344-A743-048B9E6FF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25825"/>
            <a:ext cx="2193925" cy="1500188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2300032.JPG">
            <a:extLst>
              <a:ext uri="{FF2B5EF4-FFF2-40B4-BE49-F238E27FC236}">
                <a16:creationId xmlns:a16="http://schemas.microsoft.com/office/drawing/2014/main" id="{655A7A64-2E86-41BF-98E6-0EEBA8F3F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57775"/>
            <a:ext cx="2193925" cy="1630363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4A029D-4D91-45A4-BF20-8A2A20DB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4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750191" y="0"/>
            <a:ext cx="7972452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C000"/>
              </a:buClr>
              <a:buSzPct val="25000"/>
              <a:buFont typeface="Calibri"/>
              <a:buNone/>
            </a:pPr>
            <a:r>
              <a:rPr lang="en-US" sz="36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Jenis</a:t>
            </a:r>
            <a:r>
              <a:rPr lang="en-US" sz="3600" b="1" dirty="0" err="1">
                <a:latin typeface="Calibri"/>
                <a:ea typeface="Calibri"/>
                <a:cs typeface="Calibri"/>
                <a:sym typeface="Calibri"/>
              </a:rPr>
              <a:t>-jenis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id-ID" sz="3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ressure 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id-ID" sz="3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auge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727706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31825" marR="0" lvl="0" indent="-631825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2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Bourdon tube pressure gauge</a:t>
            </a:r>
          </a:p>
          <a:p>
            <a:pPr marL="631825" marR="0" lvl="0" indent="-631825" algn="just" rtl="0">
              <a:spcBef>
                <a:spcPts val="72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2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Electrical pressure gauge</a:t>
            </a:r>
          </a:p>
          <a:p>
            <a:pPr marL="631825" marR="0" lvl="0" indent="-631825" algn="just" rtl="0">
              <a:spcBef>
                <a:spcPts val="72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id-ID" sz="2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Pressure transmitter with electrical output</a:t>
            </a:r>
            <a:endParaRPr lang="en-US" sz="2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631825" marR="0" lvl="0" indent="-631825" algn="just" rtl="0">
              <a:spcBef>
                <a:spcPts val="72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Pressure recorder </a:t>
            </a:r>
          </a:p>
          <a:p>
            <a:pPr marL="631825" marR="0" lvl="0" indent="-631825" algn="just" rtl="0">
              <a:spcBef>
                <a:spcPts val="72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gauge</a:t>
            </a:r>
            <a:endParaRPr lang="id-ID" sz="2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720"/>
              </a:spcBef>
              <a:buClr>
                <a:schemeClr val="dk1"/>
              </a:buClr>
              <a:buSzPct val="25000"/>
              <a:buFont typeface="Wingdings" panose="05000000000000000000" pitchFamily="2" charset="2"/>
              <a:buChar char="Ø"/>
            </a:pPr>
            <a:endParaRPr sz="2800" b="0" i="0" u="none" strike="noStrike" cap="none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23" y="3364443"/>
            <a:ext cx="4709978" cy="3493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" y="3352800"/>
            <a:ext cx="4507817" cy="3505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544F8-03EF-459C-9556-BD328386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846377197"/>
      </p:ext>
    </p:extLst>
  </p:cSld>
  <p:clrMapOvr>
    <a:masterClrMapping/>
  </p:clrMapOvr>
  <p:transition spd="slow">
    <p:pull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209">
            <a:extLst>
              <a:ext uri="{FF2B5EF4-FFF2-40B4-BE49-F238E27FC236}">
                <a16:creationId xmlns:a16="http://schemas.microsoft.com/office/drawing/2014/main" id="{64FDDED0-4299-4514-92BA-EE6AA195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id-ID" altLang="en-US" sz="36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Bourdon tube pressure gauge</a:t>
            </a:r>
          </a:p>
        </p:txBody>
      </p:sp>
      <p:pic>
        <p:nvPicPr>
          <p:cNvPr id="57347" name="Shape 210">
            <a:extLst>
              <a:ext uri="{FF2B5EF4-FFF2-40B4-BE49-F238E27FC236}">
                <a16:creationId xmlns:a16="http://schemas.microsoft.com/office/drawing/2014/main" id="{A71BDD86-F74A-4771-8859-7568E8B2CF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71561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Shape 211">
            <a:extLst>
              <a:ext uri="{FF2B5EF4-FFF2-40B4-BE49-F238E27FC236}">
                <a16:creationId xmlns:a16="http://schemas.microsoft.com/office/drawing/2014/main" id="{808CDC30-2BBE-4D39-86DC-0485DF004A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7923"/>
            <a:ext cx="3200400" cy="423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2" descr="Pressure gau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62" y="4676761"/>
            <a:ext cx="3048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E25808-F87A-49B6-837E-8F090EC1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hape 217">
            <a:extLst>
              <a:ext uri="{FF2B5EF4-FFF2-40B4-BE49-F238E27FC236}">
                <a16:creationId xmlns:a16="http://schemas.microsoft.com/office/drawing/2014/main" id="{9B330FB4-DEED-4586-A449-D2139930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id-ID" altLang="en-US" sz="36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Electrical pressure gauge</a:t>
            </a:r>
          </a:p>
        </p:txBody>
      </p:sp>
      <p:pic>
        <p:nvPicPr>
          <p:cNvPr id="63491" name="Shape 218">
            <a:extLst>
              <a:ext uri="{FF2B5EF4-FFF2-40B4-BE49-F238E27FC236}">
                <a16:creationId xmlns:a16="http://schemas.microsoft.com/office/drawing/2014/main" id="{2816A14A-698D-49FF-8F7D-A348376715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32004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Shape 219">
            <a:extLst>
              <a:ext uri="{FF2B5EF4-FFF2-40B4-BE49-F238E27FC236}">
                <a16:creationId xmlns:a16="http://schemas.microsoft.com/office/drawing/2014/main" id="{98F402FA-8ABA-4D68-8C1C-0008733D5A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8750"/>
            <a:ext cx="364807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075FB2-C854-46AF-BAF4-620931CB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>
            <a:extLst>
              <a:ext uri="{FF2B5EF4-FFF2-40B4-BE49-F238E27FC236}">
                <a16:creationId xmlns:a16="http://schemas.microsoft.com/office/drawing/2014/main" id="{AD2EFDAB-5A14-4A91-A8F3-0D1862EB2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375" y="274638"/>
            <a:ext cx="7972425" cy="1143000"/>
          </a:xfrm>
        </p:spPr>
        <p:txBody>
          <a:bodyPr lIns="91425" tIns="45700" rIns="91425" bIns="45700">
            <a:noAutofit/>
          </a:bodyPr>
          <a:lstStyle/>
          <a:p>
            <a:pPr>
              <a:spcBef>
                <a:spcPts val="0"/>
              </a:spcBef>
              <a:buClr>
                <a:srgbClr val="FFC000"/>
              </a:buClr>
              <a:buSzPct val="25000"/>
              <a:buFont typeface="Calibri"/>
              <a:buNone/>
              <a:defRPr/>
            </a:pPr>
            <a:r>
              <a:rPr lang="id-ID" sz="3240" dirty="0">
                <a:latin typeface="Calibri"/>
                <a:ea typeface="Calibri"/>
                <a:cs typeface="Calibri"/>
                <a:sym typeface="Calibri"/>
              </a:rPr>
              <a:t>Pressure transmitter with electrical output</a:t>
            </a:r>
          </a:p>
        </p:txBody>
      </p:sp>
      <p:pic>
        <p:nvPicPr>
          <p:cNvPr id="61443" name="Shape 226">
            <a:extLst>
              <a:ext uri="{FF2B5EF4-FFF2-40B4-BE49-F238E27FC236}">
                <a16:creationId xmlns:a16="http://schemas.microsoft.com/office/drawing/2014/main" id="{ABE06D42-2D59-4422-92D1-012E44F676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2877849" cy="287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Shape 227" descr="http://t1.gstatic.com/images?q=tbn:ANd9GcSgS7kpQsHsP4izL2IUMH9YpzMnAqAHYqWrGJfh1f3Rp5XhlzXh">
            <a:extLst>
              <a:ext uri="{FF2B5EF4-FFF2-40B4-BE49-F238E27FC236}">
                <a16:creationId xmlns:a16="http://schemas.microsoft.com/office/drawing/2014/main" id="{AF94C0FF-AB92-4DB6-9AAC-B1763C42C7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05052"/>
            <a:ext cx="3402012" cy="547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Shape 228">
            <a:extLst>
              <a:ext uri="{FF2B5EF4-FFF2-40B4-BE49-F238E27FC236}">
                <a16:creationId xmlns:a16="http://schemas.microsoft.com/office/drawing/2014/main" id="{9D1DBF84-CC8E-49F5-ACB6-5BCB7F08602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3773095"/>
            <a:ext cx="4757737" cy="30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0A492-8025-4C00-9041-48651962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201E39F9-1CC0-495D-B948-50CAD8F8E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905000" cy="304800"/>
          </a:xfrm>
        </p:spPr>
        <p:txBody>
          <a:bodyPr/>
          <a:lstStyle/>
          <a:p>
            <a:pPr eaLnBrk="1" hangingPunct="1"/>
            <a:r>
              <a:rPr kumimoji="1" lang="en-US" altLang="en-US" sz="1200"/>
              <a:t>ALAT UKUR TEKANAN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6BFD0B93-7451-4837-A04C-23A24F78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" y="674688"/>
            <a:ext cx="73914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kumimoji="1" lang="en-US" altLang="en-US" sz="2400" dirty="0" err="1"/>
              <a:t>Dengan</a:t>
            </a:r>
            <a:r>
              <a:rPr kumimoji="1" lang="en-US" altLang="en-US" sz="2400" dirty="0"/>
              <a:t> sensor </a:t>
            </a:r>
            <a:r>
              <a:rPr kumimoji="1" lang="en-US" altLang="en-US" sz="2400" dirty="0" err="1"/>
              <a:t>elektromekanik</a:t>
            </a:r>
            <a:r>
              <a:rPr kumimoji="1" lang="en-US" altLang="en-US" sz="2400" dirty="0"/>
              <a:t>, </a:t>
            </a:r>
            <a:r>
              <a:rPr kumimoji="1" lang="en-US" altLang="en-US" sz="2400" dirty="0" err="1"/>
              <a:t>dimana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besaran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dikonversikan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menjadi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sinyal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listrik</a:t>
            </a:r>
            <a:r>
              <a:rPr kumimoji="1" lang="en-US" altLang="en-US" sz="2400" dirty="0"/>
              <a:t>, </a:t>
            </a:r>
            <a:r>
              <a:rPr kumimoji="1" lang="en-US" altLang="en-US" sz="2400" dirty="0" err="1"/>
              <a:t>jenis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alat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ukur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tekanan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ini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dapat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dibedakan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lagi</a:t>
            </a:r>
            <a:r>
              <a:rPr kumimoji="1" lang="en-US" altLang="en-US" sz="2400" dirty="0"/>
              <a:t> </a:t>
            </a:r>
            <a:r>
              <a:rPr kumimoji="1" lang="en-US" altLang="en-US" sz="2400" dirty="0" err="1"/>
              <a:t>menjadi</a:t>
            </a:r>
            <a:r>
              <a:rPr kumimoji="1" lang="en-US" altLang="en-US" sz="2400" dirty="0"/>
              <a:t> pressure transducer </a:t>
            </a:r>
            <a:r>
              <a:rPr kumimoji="1" lang="en-US" altLang="en-US" sz="2400" dirty="0" err="1"/>
              <a:t>dan</a:t>
            </a:r>
            <a:r>
              <a:rPr kumimoji="1" lang="en-US" altLang="en-US" sz="2400" dirty="0"/>
              <a:t> pressure transmitter</a:t>
            </a:r>
          </a:p>
        </p:txBody>
      </p:sp>
      <p:pic>
        <p:nvPicPr>
          <p:cNvPr id="6" name="Picture 5" descr="S2300096.JPG">
            <a:extLst>
              <a:ext uri="{FF2B5EF4-FFF2-40B4-BE49-F238E27FC236}">
                <a16:creationId xmlns:a16="http://schemas.microsoft.com/office/drawing/2014/main" id="{2A8DA231-D259-4026-A277-61451E60B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28" y="2895600"/>
            <a:ext cx="4891928" cy="397876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2300097.JPG">
            <a:extLst>
              <a:ext uri="{FF2B5EF4-FFF2-40B4-BE49-F238E27FC236}">
                <a16:creationId xmlns:a16="http://schemas.microsoft.com/office/drawing/2014/main" id="{3B18343D-87ED-4507-B3FE-660B69E4E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95600"/>
            <a:ext cx="4876800" cy="397876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DCD71F-048E-4F15-8396-2A9158F2256C}"/>
              </a:ext>
            </a:extLst>
          </p:cNvPr>
          <p:cNvSpPr/>
          <p:nvPr/>
        </p:nvSpPr>
        <p:spPr>
          <a:xfrm>
            <a:off x="0" y="431800"/>
            <a:ext cx="457200" cy="219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20381-49DE-4759-B99B-A04AC8C5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6440629C-9354-4433-93FB-C4F112C6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400"/>
            <a:ext cx="2133600" cy="381000"/>
          </a:xfrm>
        </p:spPr>
        <p:txBody>
          <a:bodyPr/>
          <a:lstStyle/>
          <a:p>
            <a:pPr eaLnBrk="1" hangingPunct="1"/>
            <a:r>
              <a:rPr kumimoji="1" lang="en-US" altLang="en-US" sz="1200"/>
              <a:t>ALAT UKUR TEKANAN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9603862B-2B87-42D4-8113-38B1074F7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4238"/>
            <a:ext cx="80010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sz="2400" i="1" dirty="0">
                <a:latin typeface="Arial" charset="0"/>
              </a:rPr>
              <a:t>Pressure transducer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mengkonversikan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tekanan</a:t>
            </a:r>
            <a:r>
              <a:rPr kumimoji="1" lang="en-US" sz="2400" dirty="0">
                <a:latin typeface="Arial" charset="0"/>
              </a:rPr>
              <a:t> yang </a:t>
            </a:r>
            <a:r>
              <a:rPr kumimoji="1" lang="en-US" sz="2400" dirty="0" err="1">
                <a:latin typeface="Arial" charset="0"/>
              </a:rPr>
              <a:t>diukur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menjadi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sinyal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listrik</a:t>
            </a:r>
            <a:r>
              <a:rPr kumimoji="1" lang="en-US" sz="2400" dirty="0">
                <a:latin typeface="Arial" charset="0"/>
              </a:rPr>
              <a:t> analog yang </a:t>
            </a:r>
            <a:r>
              <a:rPr kumimoji="1" lang="en-US" sz="2400" dirty="0" err="1">
                <a:latin typeface="Arial" charset="0"/>
              </a:rPr>
              <a:t>proporsional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dengan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perubahan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tegangan</a:t>
            </a:r>
            <a:r>
              <a:rPr kumimoji="1" lang="en-US" sz="2400" dirty="0">
                <a:latin typeface="Arial" charset="0"/>
              </a:rPr>
              <a:t>, output pressure transducer </a:t>
            </a:r>
            <a:r>
              <a:rPr kumimoji="1" lang="en-US" sz="2400" dirty="0" err="1">
                <a:latin typeface="Arial" charset="0"/>
              </a:rPr>
              <a:t>bisa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berupa</a:t>
            </a:r>
            <a:r>
              <a:rPr kumimoji="1" lang="en-US" sz="2400" dirty="0">
                <a:latin typeface="Arial" charset="0"/>
              </a:rPr>
              <a:t>:</a:t>
            </a:r>
          </a:p>
          <a:p>
            <a:pPr marL="4572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 </a:t>
            </a:r>
            <a:r>
              <a:rPr kumimoji="1" lang="en-US" sz="2400" i="1" dirty="0" err="1">
                <a:latin typeface="Arial" charset="0"/>
              </a:rPr>
              <a:t>tegangan</a:t>
            </a:r>
            <a:r>
              <a:rPr kumimoji="1" lang="en-US" sz="2400" i="1" dirty="0">
                <a:latin typeface="Arial" charset="0"/>
              </a:rPr>
              <a:t>,</a:t>
            </a:r>
          </a:p>
          <a:p>
            <a:pPr marL="4572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 </a:t>
            </a:r>
            <a:r>
              <a:rPr kumimoji="1" lang="en-US" sz="2400" i="1" dirty="0" err="1">
                <a:latin typeface="Arial" charset="0"/>
              </a:rPr>
              <a:t>arus</a:t>
            </a:r>
            <a:r>
              <a:rPr kumimoji="1" lang="en-US" sz="2400" i="1" dirty="0">
                <a:latin typeface="Arial" charset="0"/>
              </a:rPr>
              <a:t>, </a:t>
            </a:r>
            <a:r>
              <a:rPr kumimoji="1" lang="en-US" sz="2400" i="1" dirty="0" err="1">
                <a:latin typeface="Arial" charset="0"/>
              </a:rPr>
              <a:t>atau</a:t>
            </a:r>
            <a:endParaRPr kumimoji="1" lang="en-US" sz="2400" i="1" dirty="0">
              <a:latin typeface="Arial" charset="0"/>
            </a:endParaRPr>
          </a:p>
          <a:p>
            <a:pPr marL="457200" algn="just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 </a:t>
            </a:r>
            <a:r>
              <a:rPr kumimoji="1" lang="en-US" sz="2400" i="1" dirty="0" err="1">
                <a:latin typeface="Arial" charset="0"/>
              </a:rPr>
              <a:t>frekuensi</a:t>
            </a:r>
            <a:endParaRPr kumimoji="1" lang="en-US" sz="2400" i="1" dirty="0">
              <a:latin typeface="Arial" charset="0"/>
            </a:endParaRPr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E766D91C-C6E9-497F-89D7-057BC0F35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68713"/>
            <a:ext cx="8001000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sz="2400" i="1" dirty="0">
                <a:latin typeface="Arial" charset="0"/>
              </a:rPr>
              <a:t>Pressure transmitter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terdiri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dari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suatu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i="1" dirty="0">
                <a:latin typeface="Arial" charset="0"/>
              </a:rPr>
              <a:t>pressure transducer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dan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suatu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modul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untuk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pengkondisian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dan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penguatan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sinyal</a:t>
            </a:r>
            <a:r>
              <a:rPr kumimoji="1" lang="en-US" sz="2400" i="1" dirty="0">
                <a:latin typeface="Arial" charset="0"/>
              </a:rPr>
              <a:t> yang </a:t>
            </a:r>
            <a:r>
              <a:rPr kumimoji="1" lang="en-US" sz="2400" i="1" dirty="0" err="1">
                <a:latin typeface="Arial" charset="0"/>
              </a:rPr>
              <a:t>dihasilkan</a:t>
            </a:r>
            <a:r>
              <a:rPr kumimoji="1" lang="en-US" sz="2400" i="1" dirty="0">
                <a:latin typeface="Arial" charset="0"/>
              </a:rPr>
              <a:t> </a:t>
            </a:r>
            <a:r>
              <a:rPr kumimoji="1" lang="en-US" sz="2400" i="1" dirty="0" err="1">
                <a:latin typeface="Arial" charset="0"/>
              </a:rPr>
              <a:t>oleh</a:t>
            </a:r>
            <a:r>
              <a:rPr kumimoji="1" lang="en-US" sz="2400" i="1" dirty="0">
                <a:latin typeface="Arial" charset="0"/>
              </a:rPr>
              <a:t> transducer</a:t>
            </a:r>
            <a:r>
              <a:rPr kumimoji="1" lang="en-US" sz="2400" dirty="0">
                <a:latin typeface="Arial" charset="0"/>
              </a:rPr>
              <a:t>, </a:t>
            </a:r>
            <a:r>
              <a:rPr kumimoji="1" lang="en-US" sz="2400" dirty="0" err="1">
                <a:latin typeface="Arial" charset="0"/>
              </a:rPr>
              <a:t>informasi</a:t>
            </a:r>
            <a:r>
              <a:rPr kumimoji="1" lang="en-US" sz="2400" dirty="0">
                <a:latin typeface="Arial" charset="0"/>
              </a:rPr>
              <a:t> output </a:t>
            </a:r>
            <a:r>
              <a:rPr kumimoji="1" lang="en-US" sz="2400" dirty="0" err="1">
                <a:latin typeface="Arial" charset="0"/>
              </a:rPr>
              <a:t>dari</a:t>
            </a:r>
            <a:r>
              <a:rPr kumimoji="1" lang="en-US" sz="2400" dirty="0">
                <a:latin typeface="Arial" charset="0"/>
              </a:rPr>
              <a:t> pressure transmitter </a:t>
            </a:r>
            <a:r>
              <a:rPr kumimoji="1" lang="en-US" sz="2400" dirty="0" err="1">
                <a:latin typeface="Arial" charset="0"/>
              </a:rPr>
              <a:t>dapat</a:t>
            </a:r>
            <a:r>
              <a:rPr kumimoji="1" lang="en-US" sz="2400" dirty="0">
                <a:latin typeface="Arial" charset="0"/>
              </a:rPr>
              <a:t> </a:t>
            </a:r>
            <a:r>
              <a:rPr kumimoji="1" lang="en-US" sz="2400" dirty="0" err="1">
                <a:latin typeface="Arial" charset="0"/>
              </a:rPr>
              <a:t>berupa</a:t>
            </a:r>
            <a:r>
              <a:rPr kumimoji="1" lang="en-US" sz="2400" dirty="0">
                <a:latin typeface="Arial" charset="0"/>
              </a:rPr>
              <a:t>:</a:t>
            </a:r>
          </a:p>
          <a:p>
            <a:pPr marL="40005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</a:t>
            </a:r>
            <a:r>
              <a:rPr kumimoji="1" lang="en-US" sz="2400" i="1" dirty="0" err="1">
                <a:latin typeface="Arial" charset="0"/>
              </a:rPr>
              <a:t>Tegangan</a:t>
            </a:r>
            <a:r>
              <a:rPr kumimoji="1" lang="en-US" sz="2400" i="1" dirty="0">
                <a:latin typeface="Arial" charset="0"/>
              </a:rPr>
              <a:t> (5V; 10 V)</a:t>
            </a:r>
          </a:p>
          <a:p>
            <a:pPr marL="40005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</a:t>
            </a:r>
            <a:r>
              <a:rPr kumimoji="1" lang="en-US" sz="2400" i="1" dirty="0" err="1">
                <a:latin typeface="Arial" charset="0"/>
              </a:rPr>
              <a:t>Arus</a:t>
            </a:r>
            <a:r>
              <a:rPr kumimoji="1" lang="en-US" sz="2400" i="1" dirty="0">
                <a:latin typeface="Arial" charset="0"/>
              </a:rPr>
              <a:t> (4 mA – 20 mA)</a:t>
            </a:r>
          </a:p>
          <a:p>
            <a:pPr marL="40005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AutoNum type="arabicPeriod"/>
              <a:defRPr/>
            </a:pPr>
            <a:r>
              <a:rPr kumimoji="1" lang="en-US" sz="2400" i="1" dirty="0">
                <a:latin typeface="Arial" charset="0"/>
              </a:rPr>
              <a:t>  Format digital (RS 232)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81D06-0187-4F28-9766-30716B71931B}"/>
              </a:ext>
            </a:extLst>
          </p:cNvPr>
          <p:cNvSpPr/>
          <p:nvPr/>
        </p:nvSpPr>
        <p:spPr>
          <a:xfrm>
            <a:off x="6172200" y="6248400"/>
            <a:ext cx="2971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BE4A18-E108-436E-8C9D-A4BB52B2B8A0}"/>
              </a:ext>
            </a:extLst>
          </p:cNvPr>
          <p:cNvSpPr/>
          <p:nvPr/>
        </p:nvSpPr>
        <p:spPr>
          <a:xfrm>
            <a:off x="-4763" y="533400"/>
            <a:ext cx="8310563" cy="460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0B910-E5BE-4188-A60B-A13EB813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5150550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D:\Photo-photo\Alat Kalibrasi\S2300030.JPG">
            <a:extLst>
              <a:ext uri="{FF2B5EF4-FFF2-40B4-BE49-F238E27FC236}">
                <a16:creationId xmlns:a16="http://schemas.microsoft.com/office/drawing/2014/main" id="{BB9DA55C-7431-457B-8923-878A55C0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42900"/>
            <a:ext cx="9906000" cy="742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217">
            <a:extLst>
              <a:ext uri="{FF2B5EF4-FFF2-40B4-BE49-F238E27FC236}">
                <a16:creationId xmlns:a16="http://schemas.microsoft.com/office/drawing/2014/main" id="{9B330FB4-DEED-4586-A449-D21399301C6F}"/>
              </a:ext>
            </a:extLst>
          </p:cNvPr>
          <p:cNvSpPr txBox="1">
            <a:spLocks/>
          </p:cNvSpPr>
          <p:nvPr/>
        </p:nvSpPr>
        <p:spPr>
          <a:xfrm>
            <a:off x="714375" y="274638"/>
            <a:ext cx="7972425" cy="1143000"/>
          </a:xfrm>
          <a:prstGeom prst="rect">
            <a:avLst/>
          </a:prstGeom>
        </p:spPr>
        <p:txBody>
          <a:bodyPr lIns="91425" tIns="45700" rIns="91425" bIns="45700"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Pressure Recorder</a:t>
            </a:r>
            <a:endParaRPr lang="id-ID" alt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B3F14F-067D-4BB9-B6B3-26E0894A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Photo-photo\Alat Kalibrasi\S2300035.JPG">
            <a:extLst>
              <a:ext uri="{FF2B5EF4-FFF2-40B4-BE49-F238E27FC236}">
                <a16:creationId xmlns:a16="http://schemas.microsoft.com/office/drawing/2014/main" id="{F7C77DDB-DD63-490A-AF58-D6391FD9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217">
            <a:extLst>
              <a:ext uri="{FF2B5EF4-FFF2-40B4-BE49-F238E27FC236}">
                <a16:creationId xmlns:a16="http://schemas.microsoft.com/office/drawing/2014/main" id="{9B330FB4-DEED-4586-A449-D21399301C6F}"/>
              </a:ext>
            </a:extLst>
          </p:cNvPr>
          <p:cNvSpPr txBox="1">
            <a:spLocks/>
          </p:cNvSpPr>
          <p:nvPr/>
        </p:nvSpPr>
        <p:spPr>
          <a:xfrm>
            <a:off x="714375" y="274638"/>
            <a:ext cx="7972425" cy="1143000"/>
          </a:xfrm>
          <a:prstGeom prst="rect">
            <a:avLst/>
          </a:prstGeom>
        </p:spPr>
        <p:txBody>
          <a:bodyPr lIns="91425" tIns="45700" rIns="91425" bIns="45700"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Test Gauge</a:t>
            </a:r>
            <a:endParaRPr lang="id-ID" altLang="en-US" sz="36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E6E2F-D1AF-4979-9744-FA07A36E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379">
            <a:extLst>
              <a:ext uri="{FF2B5EF4-FFF2-40B4-BE49-F238E27FC236}">
                <a16:creationId xmlns:a16="http://schemas.microsoft.com/office/drawing/2014/main" id="{92442294-CEFC-4ACD-962A-4574EDD1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7972425" cy="1143000"/>
          </a:xfrm>
        </p:spPr>
        <p:txBody>
          <a:bodyPr lIns="91425" tIns="45700" rIns="91425" bIns="45700"/>
          <a:lstStyle/>
          <a:p>
            <a:pPr>
              <a:buClr>
                <a:srgbClr val="FFC000"/>
              </a:buClr>
              <a:buSzPct val="25000"/>
              <a:buFont typeface="Arimo" charset="0"/>
              <a:buNone/>
            </a:pPr>
            <a:r>
              <a:rPr lang="en-US" altLang="en-US" sz="3600" b="1" dirty="0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Interval </a:t>
            </a:r>
            <a:r>
              <a:rPr lang="en-US" altLang="en-US" sz="3600" b="1" dirty="0" err="1">
                <a:solidFill>
                  <a:srgbClr val="FFC000"/>
                </a:solidFill>
                <a:latin typeface="Arimo" charset="0"/>
                <a:cs typeface="Arimo" charset="0"/>
                <a:sym typeface="Arimo" charset="0"/>
              </a:rPr>
              <a:t>Kalibrasi</a:t>
            </a:r>
            <a:endParaRPr lang="id-ID" altLang="en-US" sz="3600" b="1" dirty="0">
              <a:solidFill>
                <a:srgbClr val="FFC000"/>
              </a:solidFill>
              <a:latin typeface="Arimo" charset="0"/>
              <a:cs typeface="Arimo" charset="0"/>
              <a:sym typeface="Arimo" charset="0"/>
            </a:endParaRPr>
          </a:p>
        </p:txBody>
      </p:sp>
      <p:sp>
        <p:nvSpPr>
          <p:cNvPr id="75779" name="Shape 380">
            <a:extLst>
              <a:ext uri="{FF2B5EF4-FFF2-40B4-BE49-F238E27FC236}">
                <a16:creationId xmlns:a16="http://schemas.microsoft.com/office/drawing/2014/main" id="{D586905E-6B0E-456F-9FCD-627B13EAF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96975"/>
            <a:ext cx="8229600" cy="3679825"/>
          </a:xfrm>
        </p:spPr>
        <p:txBody>
          <a:bodyPr lIns="91425" tIns="45700" rIns="91425" bIns="45700"/>
          <a:lstStyle/>
          <a:p>
            <a:pPr marL="80963" indent="-4763" algn="just">
              <a:spcBef>
                <a:spcPct val="0"/>
              </a:spcBef>
              <a:buClr>
                <a:srgbClr val="FFFFFF"/>
              </a:buClr>
              <a:buSzPct val="25000"/>
              <a:buFont typeface="Arial" panose="020B0604020202020204" pitchFamily="34" charset="0"/>
              <a:buNone/>
            </a:pPr>
            <a:r>
              <a:rPr lang="en-US" altLang="en-US" b="1" dirty="0" err="1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Rekomendasi</a:t>
            </a:r>
            <a:r>
              <a:rPr lang="en-US" altLang="en-US" b="1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id-ID" altLang="en-US" b="1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Berdasarkan DKD</a:t>
            </a:r>
            <a:r>
              <a:rPr lang="en-US" altLang="en-US" b="1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-</a:t>
            </a:r>
            <a:r>
              <a:rPr lang="id-ID" altLang="en-US" b="1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R 6-1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Pressure balance (DWT) - 5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Bourdon pressure gauge kelas &gt; 0,6 - 2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Electrical pressure gauge &gt; 0,5 % dari rentang pengukuran  - 2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Pressure transmitter dengan electrical output &gt; 0,5 % dari rentang pengukuran  - 2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Bourdon pressure gauge kelas ≤ 0,6 – 1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Electrical pressure gauge ≤ 0,5 % dari rentang pengukuran  - 1 tahun</a:t>
            </a:r>
          </a:p>
          <a:p>
            <a:pPr marL="512763" indent="-436563" algn="just">
              <a:spcBef>
                <a:spcPts val="475"/>
              </a:spcBef>
              <a:buClr>
                <a:srgbClr val="FFFFFF"/>
              </a:buClr>
              <a:buFont typeface="Noto Sans Symbols"/>
              <a:buChar char="❖"/>
            </a:pPr>
            <a:r>
              <a:rPr lang="id-ID" altLang="en-US" dirty="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Pressure transmitter dengan electrical output ≤ 0,5 % dari rentang pengukuran  - 1 tahun</a:t>
            </a:r>
          </a:p>
          <a:p>
            <a:pPr marL="80963" indent="-4763">
              <a:spcBef>
                <a:spcPts val="475"/>
              </a:spcBef>
              <a:buClr>
                <a:srgbClr val="000000"/>
              </a:buClr>
              <a:buSzPct val="25000"/>
              <a:buFont typeface="Arial" panose="020B0604020202020204" pitchFamily="34" charset="0"/>
              <a:buNone/>
            </a:pPr>
            <a:endParaRPr lang="en-US" altLang="en-US" dirty="0">
              <a:solidFill>
                <a:srgbClr val="FFFFFF"/>
              </a:solidFill>
              <a:latin typeface="Arimo" charset="0"/>
              <a:cs typeface="Arimo" charset="0"/>
              <a:sym typeface="Arim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968027"/>
            <a:ext cx="5562601" cy="16622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48F90-A28D-4801-8EBF-9B0D4BC2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rot="5400000">
            <a:off x="1143000" y="3429000"/>
            <a:ext cx="6858000" cy="1588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" y="152400"/>
            <a:ext cx="4368800" cy="6324600"/>
          </a:xfrm>
          <a:prstGeom prst="rect">
            <a:avLst/>
          </a:prstGeom>
        </p:spPr>
        <p:txBody>
          <a:bodyPr tIns="22401"/>
          <a:lstStyle/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b="1" noProof="1">
                <a:latin typeface="Book Antiqua" pitchFamily="18" charset="0"/>
              </a:rPr>
              <a:t>Kegiatan dalam kondisi yang telah ditetapkan untuk: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b="1" noProof="1">
                <a:latin typeface="Book Antiqua" pitchFamily="18" charset="0"/>
              </a:rPr>
              <a:t>	</a:t>
            </a:r>
            <a:r>
              <a:rPr kumimoji="1" lang="en-US" b="1" noProof="1">
                <a:solidFill>
                  <a:srgbClr val="000099"/>
                </a:solidFill>
                <a:latin typeface="Book Antiqua" pitchFamily="18" charset="0"/>
              </a:rPr>
              <a:t>Pada tahap pertama,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b="1" noProof="1">
                <a:latin typeface="Book Antiqua" pitchFamily="18" charset="0"/>
              </a:rPr>
              <a:t>menetapkan hubungan antara nilai besaran beserta ketidakpastian pengukuran dari sebuah standar pengukuran dan penunjukan terkait beserta ketidakpastian pengukurannya.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b="1" noProof="1">
                <a:latin typeface="Book Antiqua" pitchFamily="18" charset="0"/>
              </a:rPr>
              <a:t>	</a:t>
            </a:r>
            <a:r>
              <a:rPr kumimoji="1" lang="en-US" b="1" noProof="1">
                <a:solidFill>
                  <a:srgbClr val="000099"/>
                </a:solidFill>
                <a:latin typeface="Book Antiqua" pitchFamily="18" charset="0"/>
              </a:rPr>
              <a:t>Pada tahap kedua,</a:t>
            </a:r>
          </a:p>
          <a:p>
            <a:pPr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b="1" noProof="1">
                <a:latin typeface="Book Antiqua" pitchFamily="18" charset="0"/>
              </a:rPr>
              <a:t>menggunakan informasi tersebut untuk memperoleh hasil pengukuran dari sebuah penunjukan.</a:t>
            </a:r>
          </a:p>
          <a:p>
            <a:pPr marL="120650" indent="-120650" algn="r">
              <a:lnSpc>
                <a:spcPct val="16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kumimoji="1" lang="en-US" noProof="1">
                <a:latin typeface="Book Antiqua" pitchFamily="18" charset="0"/>
              </a:rPr>
              <a:t>   </a:t>
            </a:r>
            <a:r>
              <a:rPr kumimoji="1" lang="en-US" sz="1400" i="1" noProof="1">
                <a:latin typeface="Book Antiqua" pitchFamily="18" charset="0"/>
              </a:rPr>
              <a:t>  (JCGM 200 - 2012)</a:t>
            </a:r>
          </a:p>
          <a:p>
            <a:pPr marL="390525" indent="-293688" algn="just" fontAlgn="auto">
              <a:spcBef>
                <a:spcPct val="20000"/>
              </a:spcBef>
              <a:spcAft>
                <a:spcPts val="0"/>
              </a:spcAft>
              <a:buSzPct val="45000"/>
              <a:buFont typeface="Wingdings" pitchFamily="2" charset="2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/>
            </a:pPr>
            <a:endParaRPr lang="en-US" i="1" dirty="0">
              <a:latin typeface="+mn-lt"/>
              <a:ea typeface="ＭＳ Ｐゴシック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495800"/>
            <a:ext cx="411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36" y="448469"/>
            <a:ext cx="4303128" cy="39691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4A22D-825C-4A35-B694-FC141BD6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Mei 2015</a:t>
            </a:r>
          </a:p>
        </p:txBody>
      </p:sp>
    </p:spTree>
    <p:extLst>
      <p:ext uri="{BB962C8B-B14F-4D97-AF65-F5344CB8AC3E}">
        <p14:creationId xmlns:p14="http://schemas.microsoft.com/office/powerpoint/2010/main" val="18775434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EA8523-5A27-45E2-A133-DE656236FFBB}"/>
              </a:ext>
            </a:extLst>
          </p:cNvPr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4" name="Rectangle 4">
            <a:extLst>
              <a:ext uri="{FF2B5EF4-FFF2-40B4-BE49-F238E27FC236}">
                <a16:creationId xmlns:a16="http://schemas.microsoft.com/office/drawing/2014/main" id="{2F8763EE-EDAA-4AD1-837F-89B49F2F5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0"/>
            <a:ext cx="80772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sz="2000" b="1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2400" b="1" dirty="0">
                <a:cs typeface="Arial" panose="020B0604020202020204" pitchFamily="34" charset="0"/>
              </a:rPr>
              <a:t>FAKTOR-FAKTOR  YANG  BERPENGARUH </a:t>
            </a:r>
          </a:p>
          <a:p>
            <a:pPr algn="ctr">
              <a:defRPr/>
            </a:pPr>
            <a:r>
              <a:rPr lang="en-US" sz="2400" b="1" dirty="0">
                <a:cs typeface="Arial" panose="020B0604020202020204" pitchFamily="34" charset="0"/>
              </a:rPr>
              <a:t>DALAM</a:t>
            </a:r>
            <a:r>
              <a:rPr lang="en-US" sz="2400" b="1" dirty="0">
                <a:cs typeface="Times New Roman" panose="02020603050405020304" pitchFamily="18" charset="0"/>
              </a:rPr>
              <a:t>  KALIBRASI</a:t>
            </a:r>
          </a:p>
          <a:p>
            <a:pPr>
              <a:defRPr/>
            </a:pPr>
            <a:endParaRPr lang="en-US" sz="2400" b="1" dirty="0">
              <a:cs typeface="Times New Roman" panose="02020603050405020304" pitchFamily="18" charset="0"/>
            </a:endParaRPr>
          </a:p>
          <a:p>
            <a:pPr marL="228600" indent="-228600">
              <a:defRPr/>
            </a:pPr>
            <a:r>
              <a:rPr lang="en-US" sz="2000" dirty="0">
                <a:cs typeface="Times New Roman" panose="02020603050405020304" pitchFamily="18" charset="0"/>
              </a:rPr>
              <a:t>  </a:t>
            </a:r>
          </a:p>
          <a:p>
            <a:pPr>
              <a:defRPr/>
            </a:pPr>
            <a:r>
              <a:rPr lang="en-US" sz="2000" dirty="0" err="1"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sumber</a:t>
            </a:r>
            <a:r>
              <a:rPr lang="en-US" sz="2000" dirty="0"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cs typeface="Times New Roman" panose="02020603050405020304" pitchFamily="18" charset="0"/>
              </a:rPr>
              <a:t>dapat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menimbulkan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kesalahan</a:t>
            </a:r>
            <a:r>
              <a:rPr lang="en-US" sz="2000" dirty="0"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cs typeface="Times New Roman" panose="02020603050405020304" pitchFamily="18" charset="0"/>
              </a:rPr>
              <a:t>besamya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perlu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diketahui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melalui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kalibrasi</a:t>
            </a:r>
            <a:r>
              <a:rPr lang="en-US" sz="2000" dirty="0"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lphaLcPeriod"/>
              <a:defRPr/>
            </a:pPr>
            <a:r>
              <a:rPr lang="en-US" dirty="0">
                <a:cs typeface="Times New Roman" panose="02020603050405020304" pitchFamily="18" charset="0"/>
              </a:rPr>
              <a:t>Setting </a:t>
            </a:r>
            <a:r>
              <a:rPr lang="en-US" dirty="0" err="1">
                <a:cs typeface="Times New Roman" panose="02020603050405020304" pitchFamily="18" charset="0"/>
              </a:rPr>
              <a:t>titik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nol</a:t>
            </a:r>
            <a:endParaRPr lang="en-US" dirty="0"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  <a:defRPr/>
            </a:pPr>
            <a:r>
              <a:rPr lang="en-US" dirty="0" err="1">
                <a:cs typeface="Times New Roman" panose="02020603050405020304" pitchFamily="18" charset="0"/>
              </a:rPr>
              <a:t>Nilai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skala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penuh</a:t>
            </a:r>
            <a:r>
              <a:rPr lang="en-US" dirty="0">
                <a:cs typeface="Times New Roman" panose="02020603050405020304" pitchFamily="18" charset="0"/>
              </a:rPr>
              <a:t> (full scale value)</a:t>
            </a:r>
          </a:p>
          <a:p>
            <a:pPr marL="457200" indent="-457200">
              <a:buAutoNum type="alphaLcPeriod"/>
              <a:defRPr/>
            </a:pPr>
            <a:r>
              <a:rPr lang="en-US" dirty="0" err="1">
                <a:cs typeface="Times New Roman" panose="02020603050405020304" pitchFamily="18" charset="0"/>
              </a:rPr>
              <a:t>Kelinieran</a:t>
            </a:r>
            <a:r>
              <a:rPr lang="en-US" dirty="0">
                <a:cs typeface="Times New Roman" panose="02020603050405020304" pitchFamily="18" charset="0"/>
              </a:rPr>
              <a:t> (Linearity)</a:t>
            </a:r>
          </a:p>
          <a:p>
            <a:pPr marL="457200" indent="-457200">
              <a:buAutoNum type="alphaLcPeriod"/>
              <a:defRPr/>
            </a:pPr>
            <a:r>
              <a:rPr lang="en-US" dirty="0" err="1">
                <a:cs typeface="Times New Roman" panose="02020603050405020304" pitchFamily="18" charset="0"/>
              </a:rPr>
              <a:t>Penguatan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atau</a:t>
            </a:r>
            <a:r>
              <a:rPr lang="en-US" dirty="0">
                <a:cs typeface="Times New Roman" panose="02020603050405020304" pitchFamily="18" charset="0"/>
              </a:rPr>
              <a:t> Transduction Coefficient</a:t>
            </a:r>
          </a:p>
          <a:p>
            <a:pPr marL="457200" indent="-457200">
              <a:buAutoNum type="alphaLcPeriod"/>
              <a:defRPr/>
            </a:pPr>
            <a:r>
              <a:rPr lang="en-US" dirty="0" err="1">
                <a:cs typeface="Times New Roman" panose="02020603050405020304" pitchFamily="18" charset="0"/>
              </a:rPr>
              <a:t>Efek</a:t>
            </a:r>
            <a:r>
              <a:rPr lang="en-US" dirty="0">
                <a:cs typeface="Times New Roman" panose="02020603050405020304" pitchFamily="18" charset="0"/>
              </a:rPr>
              <a:t>   </a:t>
            </a:r>
            <a:r>
              <a:rPr lang="en-US" dirty="0" err="1">
                <a:cs typeface="Times New Roman" panose="02020603050405020304" pitchFamily="18" charset="0"/>
              </a:rPr>
              <a:t>dari</a:t>
            </a:r>
            <a:r>
              <a:rPr lang="en-US" dirty="0">
                <a:cs typeface="Times New Roman" panose="02020603050405020304" pitchFamily="18" charset="0"/>
              </a:rPr>
              <a:t>   </a:t>
            </a:r>
            <a:r>
              <a:rPr lang="en-US" dirty="0" err="1">
                <a:cs typeface="Times New Roman" panose="02020603050405020304" pitchFamily="18" charset="0"/>
              </a:rPr>
              <a:t>lingkungan</a:t>
            </a:r>
            <a:r>
              <a:rPr lang="en-US" dirty="0">
                <a:cs typeface="Times New Roman" panose="02020603050405020304" pitchFamily="18" charset="0"/>
              </a:rPr>
              <a:t>   </a:t>
            </a:r>
            <a:r>
              <a:rPr lang="en-US" dirty="0" err="1">
                <a:cs typeface="Times New Roman" panose="02020603050405020304" pitchFamily="18" charset="0"/>
              </a:rPr>
              <a:t>sekitar</a:t>
            </a:r>
            <a:r>
              <a:rPr lang="en-US" dirty="0">
                <a:cs typeface="Times New Roman" panose="02020603050405020304" pitchFamily="18" charset="0"/>
              </a:rPr>
              <a:t>  </a:t>
            </a:r>
            <a:r>
              <a:rPr lang="en-US" dirty="0" err="1">
                <a:cs typeface="Times New Roman" panose="02020603050405020304" pitchFamily="18" charset="0"/>
              </a:rPr>
              <a:t>pengukuran</a:t>
            </a:r>
            <a:r>
              <a:rPr lang="en-US" dirty="0">
                <a:cs typeface="Times New Roman" panose="02020603050405020304" pitchFamily="18" charset="0"/>
              </a:rPr>
              <a:t>   (</a:t>
            </a:r>
            <a:r>
              <a:rPr lang="en-US" dirty="0" err="1">
                <a:cs typeface="Times New Roman" panose="02020603050405020304" pitchFamily="18" charset="0"/>
              </a:rPr>
              <a:t>misalnya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en-US" dirty="0" err="1">
                <a:cs typeface="Times New Roman" panose="02020603050405020304" pitchFamily="18" charset="0"/>
              </a:rPr>
              <a:t>suhu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kelembaban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getaran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mekanis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medan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elektromagnetik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tingkat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penerangan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r.f.Interference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dsb</a:t>
            </a:r>
            <a:r>
              <a:rPr lang="en-US" dirty="0"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dirty="0">
                <a:cs typeface="Times New Roman" panose="02020603050405020304" pitchFamily="18" charset="0"/>
              </a:rPr>
              <a:t>f.     </a:t>
            </a:r>
            <a:r>
              <a:rPr lang="en-US" dirty="0" err="1">
                <a:cs typeface="Times New Roman" panose="02020603050405020304" pitchFamily="18" charset="0"/>
              </a:rPr>
              <a:t>Variasi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dalam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catu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daya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deraunya</a:t>
            </a:r>
            <a:r>
              <a:rPr lang="en-US" dirty="0">
                <a:cs typeface="Times New Roman" panose="02020603050405020304" pitchFamily="18" charset="0"/>
              </a:rPr>
              <a:t> (Noise)</a:t>
            </a:r>
          </a:p>
          <a:p>
            <a:pPr marL="457200" indent="-457200">
              <a:defRPr/>
            </a:pPr>
            <a:r>
              <a:rPr lang="en-US" dirty="0">
                <a:cs typeface="Times New Roman" panose="02020603050405020304" pitchFamily="18" charset="0"/>
              </a:rPr>
              <a:t>g.    </a:t>
            </a:r>
            <a:r>
              <a:rPr lang="en-US" dirty="0" err="1">
                <a:cs typeface="Times New Roman" panose="02020603050405020304" pitchFamily="18" charset="0"/>
              </a:rPr>
              <a:t>Respon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terhadap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kejutan</a:t>
            </a:r>
            <a:r>
              <a:rPr lang="en-US" dirty="0">
                <a:cs typeface="Times New Roman" panose="02020603050405020304" pitchFamily="18" charset="0"/>
              </a:rPr>
              <a:t> yang </a:t>
            </a:r>
            <a:r>
              <a:rPr lang="en-US" dirty="0" err="1">
                <a:cs typeface="Times New Roman" panose="02020603050405020304" pitchFamily="18" charset="0"/>
              </a:rPr>
              <a:t>terjadi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pada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besaran</a:t>
            </a:r>
            <a:r>
              <a:rPr lang="en-US" dirty="0">
                <a:cs typeface="Times New Roman" panose="02020603050405020304" pitchFamily="18" charset="0"/>
              </a:rPr>
              <a:t> yang </a:t>
            </a:r>
            <a:r>
              <a:rPr lang="en-US" dirty="0" err="1">
                <a:cs typeface="Times New Roman" panose="02020603050405020304" pitchFamily="18" charset="0"/>
              </a:rPr>
              <a:t>diukumya</a:t>
            </a:r>
            <a:r>
              <a:rPr lang="en-US" dirty="0">
                <a:cs typeface="Times New Roman" panose="02020603050405020304" pitchFamily="18" charset="0"/>
              </a:rPr>
              <a:t> (</a:t>
            </a:r>
            <a:r>
              <a:rPr lang="en-US" dirty="0" err="1">
                <a:cs typeface="Times New Roman" panose="02020603050405020304" pitchFamily="18" charset="0"/>
              </a:rPr>
              <a:t>impuls</a:t>
            </a:r>
            <a:r>
              <a:rPr lang="en-US" dirty="0">
                <a:cs typeface="Times New Roman" panose="02020603050405020304" pitchFamily="18" charset="0"/>
              </a:rPr>
              <a:t> response)</a:t>
            </a:r>
          </a:p>
          <a:p>
            <a:pPr marL="457200" indent="-457200">
              <a:tabLst>
                <a:tab pos="457200" algn="l"/>
              </a:tabLst>
              <a:defRPr/>
            </a:pPr>
            <a:r>
              <a:rPr lang="en-US" dirty="0">
                <a:cs typeface="Times New Roman" panose="02020603050405020304" pitchFamily="18" charset="0"/>
              </a:rPr>
              <a:t>h. 	Frequency </a:t>
            </a:r>
            <a:r>
              <a:rPr lang="en-US" dirty="0" err="1">
                <a:cs typeface="Times New Roman" panose="02020603050405020304" pitchFamily="18" charset="0"/>
              </a:rPr>
              <a:t>respone</a:t>
            </a:r>
            <a:endParaRPr lang="en-US" dirty="0"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romanLcPeriod"/>
              <a:defRPr/>
            </a:pPr>
            <a:r>
              <a:rPr lang="en-US" dirty="0">
                <a:cs typeface="Times New Roman" panose="02020603050405020304" pitchFamily="18" charset="0"/>
              </a:rPr>
              <a:t>Step response </a:t>
            </a:r>
            <a:r>
              <a:rPr lang="en-US" dirty="0" err="1">
                <a:cs typeface="Times New Roman" panose="02020603050405020304" pitchFamily="18" charset="0"/>
              </a:rPr>
              <a:t>dan</a:t>
            </a:r>
            <a:r>
              <a:rPr lang="en-US" dirty="0">
                <a:cs typeface="Times New Roman" panose="02020603050405020304" pitchFamily="18" charset="0"/>
              </a:rPr>
              <a:t> response </a:t>
            </a:r>
            <a:r>
              <a:rPr lang="en-US" dirty="0" err="1">
                <a:cs typeface="Times New Roman" panose="02020603050405020304" pitchFamily="18" charset="0"/>
              </a:rPr>
              <a:t>terhadap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besaran</a:t>
            </a:r>
            <a:r>
              <a:rPr lang="en-US" dirty="0">
                <a:cs typeface="Times New Roman" panose="02020603050405020304" pitchFamily="18" charset="0"/>
              </a:rPr>
              <a:t> stimulus </a:t>
            </a:r>
            <a:r>
              <a:rPr lang="en-US" dirty="0" err="1">
                <a:cs typeface="Times New Roman" panose="02020603050405020304" pitchFamily="18" charset="0"/>
              </a:rPr>
              <a:t>lainnya</a:t>
            </a:r>
            <a:endParaRPr lang="en-US" dirty="0"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lphaLcPeriod" startAt="10"/>
              <a:defRPr/>
            </a:pPr>
            <a:r>
              <a:rPr lang="en-US" dirty="0">
                <a:cs typeface="Times New Roman" panose="02020603050405020304" pitchFamily="18" charset="0"/>
              </a:rPr>
              <a:t>Tingkat </a:t>
            </a:r>
            <a:r>
              <a:rPr lang="en-US" dirty="0" err="1">
                <a:cs typeface="Times New Roman" panose="02020603050405020304" pitchFamily="18" charset="0"/>
              </a:rPr>
              <a:t>tegangan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maksimum</a:t>
            </a:r>
            <a:r>
              <a:rPr lang="en-US" dirty="0">
                <a:cs typeface="Times New Roman" panose="02020603050405020304" pitchFamily="18" charset="0"/>
              </a:rPr>
              <a:t> yang </a:t>
            </a:r>
            <a:r>
              <a:rPr lang="en-US" dirty="0" err="1">
                <a:cs typeface="Times New Roman" panose="02020603050405020304" pitchFamily="18" charset="0"/>
              </a:rPr>
              <a:t>aman</a:t>
            </a:r>
            <a:endParaRPr lang="en-US" dirty="0"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lphaLcPeriod" startAt="10"/>
              <a:defRPr/>
            </a:pPr>
            <a:r>
              <a:rPr lang="en-US" dirty="0" err="1">
                <a:cs typeface="Times New Roman" panose="02020603050405020304" pitchFamily="18" charset="0"/>
              </a:rPr>
              <a:t>Tahanan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kebocoran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ke</a:t>
            </a:r>
            <a:r>
              <a:rPr lang="en-US" dirty="0">
                <a:cs typeface="Times New Roman" panose="02020603050405020304" pitchFamily="18" charset="0"/>
              </a:rPr>
              <a:t> ground</a:t>
            </a:r>
          </a:p>
          <a:p>
            <a:pPr marL="457200" indent="-457200">
              <a:buFontTx/>
              <a:buAutoNum type="alphaLcPeriod" startAt="10"/>
              <a:defRPr/>
            </a:pPr>
            <a:r>
              <a:rPr lang="en-US" dirty="0" err="1">
                <a:cs typeface="Times New Roman" panose="02020603050405020304" pitchFamily="18" charset="0"/>
              </a:rPr>
              <a:t>Tegangan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Baterai</a:t>
            </a:r>
            <a:endParaRPr lang="en-US" dirty="0">
              <a:cs typeface="Times New Roman" panose="02020603050405020304" pitchFamily="18" charset="0"/>
            </a:endParaRPr>
          </a:p>
          <a:p>
            <a:pPr marL="857250" indent="-400050">
              <a:defRPr/>
            </a:pPr>
            <a:endParaRPr lang="en-US" sz="200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2000" dirty="0"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   </a:t>
            </a:r>
            <a:endParaRPr lang="en-US" sz="2000" dirty="0"/>
          </a:p>
        </p:txBody>
      </p:sp>
      <p:sp>
        <p:nvSpPr>
          <p:cNvPr id="77828" name="Rectangle 5">
            <a:extLst>
              <a:ext uri="{FF2B5EF4-FFF2-40B4-BE49-F238E27FC236}">
                <a16:creationId xmlns:a16="http://schemas.microsoft.com/office/drawing/2014/main" id="{8E1DFAD4-D457-4E13-A340-83FBECFB3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0825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br>
              <a:rPr lang="en-US" altLang="en-US" sz="1000">
                <a:cs typeface="Arial" panose="020B0604020202020204" pitchFamily="34" charset="0"/>
              </a:rPr>
            </a:br>
            <a:endParaRPr lang="en-US" altLang="en-US" sz="2400"/>
          </a:p>
        </p:txBody>
      </p:sp>
      <p:sp>
        <p:nvSpPr>
          <p:cNvPr id="77829" name="Rectangle 6">
            <a:extLst>
              <a:ext uri="{FF2B5EF4-FFF2-40B4-BE49-F238E27FC236}">
                <a16:creationId xmlns:a16="http://schemas.microsoft.com/office/drawing/2014/main" id="{1A7D20F2-928A-4107-8E73-787981FE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0425"/>
            <a:ext cx="3578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 </a:t>
            </a:r>
            <a:endParaRPr lang="en-US" altLang="en-US" sz="1200">
              <a:cs typeface="Times New Roman" panose="02020603050405020304" pitchFamily="18" charset="0"/>
            </a:endParaRPr>
          </a:p>
          <a:p>
            <a:endParaRPr lang="en-US" alt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FD7A0-898B-4472-BF26-ED1677451322}"/>
              </a:ext>
            </a:extLst>
          </p:cNvPr>
          <p:cNvSpPr/>
          <p:nvPr/>
        </p:nvSpPr>
        <p:spPr>
          <a:xfrm>
            <a:off x="0" y="5029200"/>
            <a:ext cx="304800" cy="1828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3122E-0BB1-4124-9B69-EAAAD40C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9F7F1016-82D5-4856-A033-49DCD8EA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524625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Remi Ramdhani</a:t>
            </a: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2F53263-E9FC-4B66-828C-433D5AD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488113"/>
            <a:ext cx="255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3A580-AF37-4284-AA44-7D62C28991D7}"/>
              </a:ext>
            </a:extLst>
          </p:cNvPr>
          <p:cNvSpPr/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4C08F8-94EC-4496-9F65-015EC5633672}"/>
              </a:ext>
            </a:extLst>
          </p:cNvPr>
          <p:cNvCxnSpPr/>
          <p:nvPr/>
        </p:nvCxnSpPr>
        <p:spPr>
          <a:xfrm>
            <a:off x="1905000" y="16002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6A666-DD12-4A52-826E-3CDB9FD26700}"/>
              </a:ext>
            </a:extLst>
          </p:cNvPr>
          <p:cNvSpPr/>
          <p:nvPr/>
        </p:nvSpPr>
        <p:spPr>
          <a:xfrm>
            <a:off x="1905000" y="1492250"/>
            <a:ext cx="7239000" cy="76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Rectangle 27">
            <a:extLst>
              <a:ext uri="{FF2B5EF4-FFF2-40B4-BE49-F238E27FC236}">
                <a16:creationId xmlns:a16="http://schemas.microsoft.com/office/drawing/2014/main" id="{A37C2BAD-5D5B-4E30-961B-D3B60EF1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0910"/>
            <a:ext cx="74676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BAGIAN 3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PROSEDUR KALIBRASI 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PRESSURE GAUGE</a:t>
            </a:r>
          </a:p>
        </p:txBody>
      </p:sp>
      <p:sp>
        <p:nvSpPr>
          <p:cNvPr id="43" name="Rectangle 4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8EB7F52E-FCE2-4D42-AB52-E4C51A97AB64}"/>
              </a:ext>
            </a:extLst>
          </p:cNvPr>
          <p:cNvSpPr/>
          <p:nvPr/>
        </p:nvSpPr>
        <p:spPr>
          <a:xfrm>
            <a:off x="1590675" y="4314825"/>
            <a:ext cx="12684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Why Calibration</a:t>
            </a:r>
          </a:p>
        </p:txBody>
      </p:sp>
      <p:sp>
        <p:nvSpPr>
          <p:cNvPr id="44" name="Rectangle 4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EF22997-F190-4C01-86EB-DCCCFA08C400}"/>
              </a:ext>
            </a:extLst>
          </p:cNvPr>
          <p:cNvSpPr/>
          <p:nvPr/>
        </p:nvSpPr>
        <p:spPr>
          <a:xfrm>
            <a:off x="2886075" y="4314825"/>
            <a:ext cx="11826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SS Calibration</a:t>
            </a:r>
          </a:p>
        </p:txBody>
      </p:sp>
      <p:sp>
        <p:nvSpPr>
          <p:cNvPr id="45" name="Rectangle 4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EE38249-1051-45D1-8BC8-39D8251E747D}"/>
              </a:ext>
            </a:extLst>
          </p:cNvPr>
          <p:cNvSpPr/>
          <p:nvPr/>
        </p:nvSpPr>
        <p:spPr>
          <a:xfrm>
            <a:off x="4029075" y="4314825"/>
            <a:ext cx="132397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Tenik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Calibration</a:t>
            </a: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EC9781A-AEFF-41E9-93BC-86B5A3529D3B}"/>
              </a:ext>
            </a:extLst>
          </p:cNvPr>
          <p:cNvSpPr/>
          <p:nvPr/>
        </p:nvSpPr>
        <p:spPr>
          <a:xfrm>
            <a:off x="5324475" y="4314825"/>
            <a:ext cx="10128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Uncertainty</a:t>
            </a: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44E9400F-7497-4436-8E85-7561D7E4585C}"/>
              </a:ext>
            </a:extLst>
          </p:cNvPr>
          <p:cNvSpPr/>
          <p:nvPr/>
        </p:nvSpPr>
        <p:spPr>
          <a:xfrm>
            <a:off x="6391275" y="4314825"/>
            <a:ext cx="12938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Pressure Gauge</a:t>
            </a:r>
          </a:p>
        </p:txBody>
      </p:sp>
      <p:sp>
        <p:nvSpPr>
          <p:cNvPr id="15374" name="TextBox 31">
            <a:extLst>
              <a:ext uri="{FF2B5EF4-FFF2-40B4-BE49-F238E27FC236}">
                <a16:creationId xmlns:a16="http://schemas.microsoft.com/office/drawing/2014/main" id="{C213B213-2437-4622-895C-69D395C9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0200"/>
            <a:ext cx="7239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>
                <a:latin typeface="Cambria" panose="02040503050406030204" pitchFamily="18" charset="0"/>
              </a:rPr>
              <a:t>Cikarang Square Blok B No.11, Jl. Raya Cibarusah, Cikarang Selatan 17530, Jawa Barat</a:t>
            </a:r>
          </a:p>
          <a:p>
            <a:pPr algn="r"/>
            <a:r>
              <a:rPr lang="en-US" altLang="en-US" sz="1000">
                <a:latin typeface="Cambria" panose="02040503050406030204" pitchFamily="18" charset="0"/>
              </a:rPr>
              <a:t>Tlp : (021) 89321314-5 / (021) 89321323 Fax: : 021-9067204. www. sentralkalibrasi.co.id</a:t>
            </a:r>
          </a:p>
          <a:p>
            <a:pPr algn="r"/>
            <a:endParaRPr lang="en-US" altLang="en-US" sz="1000"/>
          </a:p>
        </p:txBody>
      </p:sp>
      <p:pic>
        <p:nvPicPr>
          <p:cNvPr id="15375" name="Picture 36" descr="http://phitagoras.co.id/wp-content/uploads/2012/04/training-ISO-17025-sistem-manajemen-laboratorium.gif">
            <a:extLst>
              <a:ext uri="{FF2B5EF4-FFF2-40B4-BE49-F238E27FC236}">
                <a16:creationId xmlns:a16="http://schemas.microsoft.com/office/drawing/2014/main" id="{07962831-E053-49D2-8DE5-AF1A621E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54025"/>
            <a:ext cx="2162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4">
            <a:extLst>
              <a:ext uri="{FF2B5EF4-FFF2-40B4-BE49-F238E27FC236}">
                <a16:creationId xmlns:a16="http://schemas.microsoft.com/office/drawing/2014/main" id="{D77367B3-8AAD-435E-9EA4-E8AF02CE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1447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8">
            <a:extLst>
              <a:ext uri="{FF2B5EF4-FFF2-40B4-BE49-F238E27FC236}">
                <a16:creationId xmlns:a16="http://schemas.microsoft.com/office/drawing/2014/main" id="{BE0BEF46-2D94-47DB-B13B-EFC50D541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7" descr="IMG_5258.JPG">
            <a:extLst>
              <a:ext uri="{FF2B5EF4-FFF2-40B4-BE49-F238E27FC236}">
                <a16:creationId xmlns:a16="http://schemas.microsoft.com/office/drawing/2014/main" id="{6CBC0D93-D61C-4983-8948-FDB41486C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0" y="4640263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8" descr="IMG_5269.JPG">
            <a:extLst>
              <a:ext uri="{FF2B5EF4-FFF2-40B4-BE49-F238E27FC236}">
                <a16:creationId xmlns:a16="http://schemas.microsoft.com/office/drawing/2014/main" id="{F91E9E69-B4AA-42F9-858E-8E61868A2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4999"/>
          <a:stretch>
            <a:fillRect/>
          </a:stretch>
        </p:blipFill>
        <p:spPr bwMode="auto">
          <a:xfrm>
            <a:off x="2209800" y="4640263"/>
            <a:ext cx="228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19" descr="IMG_5290.JPG">
            <a:extLst>
              <a:ext uri="{FF2B5EF4-FFF2-40B4-BE49-F238E27FC236}">
                <a16:creationId xmlns:a16="http://schemas.microsoft.com/office/drawing/2014/main" id="{04461459-3B52-4147-A548-9E10C2BA9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833" r="14999"/>
          <a:stretch>
            <a:fillRect/>
          </a:stretch>
        </p:blipFill>
        <p:spPr bwMode="auto">
          <a:xfrm>
            <a:off x="4419600" y="4640263"/>
            <a:ext cx="22860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20" descr="IMG_1056.JPG">
            <a:extLst>
              <a:ext uri="{FF2B5EF4-FFF2-40B4-BE49-F238E27FC236}">
                <a16:creationId xmlns:a16="http://schemas.microsoft.com/office/drawing/2014/main" id="{C2329A18-0E55-4902-B753-7ECEEB6BDC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5000" b="1250"/>
          <a:stretch>
            <a:fillRect/>
          </a:stretch>
        </p:blipFill>
        <p:spPr bwMode="auto">
          <a:xfrm>
            <a:off x="6705600" y="4640263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Rectangle 6">
            <a:extLst>
              <a:ext uri="{FF2B5EF4-FFF2-40B4-BE49-F238E27FC236}">
                <a16:creationId xmlns:a16="http://schemas.microsoft.com/office/drawing/2014/main" id="{2A214102-8A17-47E3-991B-6DFBE537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88113"/>
            <a:ext cx="3074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/>
              <a:t>www.sentralkalibrasi.co.id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E43C1-6C8C-416C-9B05-2939C652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675514936"/>
      </p:ext>
    </p:extLst>
  </p:cSld>
  <p:clrMapOvr>
    <a:masterClrMapping/>
  </p:clrMapOvr>
  <p:transition spd="slow">
    <p:pull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629150" cy="4351338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 err="1"/>
              <a:t>Dokumen</a:t>
            </a:r>
            <a:r>
              <a:rPr lang="en-US" b="1" dirty="0"/>
              <a:t> </a:t>
            </a:r>
            <a:r>
              <a:rPr lang="en-US" b="1" dirty="0" err="1"/>
              <a:t>Acuan</a:t>
            </a:r>
            <a:endParaRPr lang="en-US" b="1" dirty="0"/>
          </a:p>
          <a:p>
            <a:pPr marL="342900" lvl="1" indent="0">
              <a:buNone/>
            </a:pPr>
            <a:r>
              <a:rPr lang="id-ID" sz="2000" dirty="0"/>
              <a:t>Langkah kalibrasi hingga perhitungan ketidakpastiannya dapat mengacu ke dokumen: DKD-R 6-1: </a:t>
            </a:r>
            <a:r>
              <a:rPr lang="en-US" sz="2000" dirty="0"/>
              <a:t>03/</a:t>
            </a:r>
            <a:r>
              <a:rPr lang="id-ID" sz="2000" dirty="0"/>
              <a:t>20</a:t>
            </a:r>
            <a:r>
              <a:rPr lang="en-US" sz="2000" dirty="0"/>
              <a:t>14</a:t>
            </a:r>
            <a:r>
              <a:rPr lang="id-ID" sz="2000" dirty="0"/>
              <a:t>, </a:t>
            </a:r>
            <a:r>
              <a:rPr lang="id-ID" sz="2000" i="1" dirty="0"/>
              <a:t>Calibration of  Pressure Gauge</a:t>
            </a:r>
            <a:r>
              <a:rPr lang="en-US" sz="2000" i="1" dirty="0"/>
              <a:t>s</a:t>
            </a:r>
          </a:p>
          <a:p>
            <a:pPr marL="342900" lvl="1" indent="0">
              <a:buNone/>
            </a:pPr>
            <a:endParaRPr lang="en-US" sz="2000" i="1" dirty="0"/>
          </a:p>
          <a:p>
            <a:pPr marL="342900" lvl="1" indent="0">
              <a:buNone/>
            </a:pP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diterbitkan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Physikalisch-Technische</a:t>
            </a:r>
            <a:r>
              <a:rPr lang="en-US" sz="2000" dirty="0"/>
              <a:t> </a:t>
            </a:r>
            <a:r>
              <a:rPr lang="en-US" sz="2000" dirty="0" err="1"/>
              <a:t>Bundesanstalt</a:t>
            </a:r>
            <a:r>
              <a:rPr lang="en-US" sz="2000" dirty="0"/>
              <a:t> (PTB) </a:t>
            </a:r>
            <a:r>
              <a:rPr lang="en-US" sz="2000" dirty="0" err="1"/>
              <a:t>Jerman</a:t>
            </a:r>
            <a:r>
              <a:rPr lang="en-US" sz="2000" dirty="0"/>
              <a:t>.</a:t>
            </a:r>
          </a:p>
          <a:p>
            <a:pPr marL="342900" lvl="1" indent="0">
              <a:buNone/>
            </a:pP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24" y="1798638"/>
            <a:ext cx="3392576" cy="469741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BB21-FBE6-49FD-BA38-0A480D54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118565082"/>
      </p:ext>
    </p:extLst>
  </p:cSld>
  <p:clrMapOvr>
    <a:masterClrMapping/>
  </p:clrMapOvr>
  <p:transition spd="slow">
    <p:pull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D:\Photo-photo\Alat Kalibrasi\S2300025.JPG">
            <a:extLst>
              <a:ext uri="{FF2B5EF4-FFF2-40B4-BE49-F238E27FC236}">
                <a16:creationId xmlns:a16="http://schemas.microsoft.com/office/drawing/2014/main" id="{D175D5F3-F4C5-4656-9567-BB0ECE86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217">
            <a:extLst>
              <a:ext uri="{FF2B5EF4-FFF2-40B4-BE49-F238E27FC236}">
                <a16:creationId xmlns:a16="http://schemas.microsoft.com/office/drawing/2014/main" id="{9B330FB4-DEED-4586-A449-D21399301C6F}"/>
              </a:ext>
            </a:extLst>
          </p:cNvPr>
          <p:cNvSpPr txBox="1">
            <a:spLocks/>
          </p:cNvSpPr>
          <p:nvPr/>
        </p:nvSpPr>
        <p:spPr>
          <a:xfrm>
            <a:off x="152401" y="533400"/>
            <a:ext cx="6305550" cy="1143000"/>
          </a:xfrm>
          <a:prstGeom prst="rect">
            <a:avLst/>
          </a:prstGeom>
        </p:spPr>
        <p:txBody>
          <a:bodyPr lIns="91425" tIns="45700" rIns="91425" bIns="45700"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Kalibrasi</a:t>
            </a: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pressure gauge </a:t>
            </a:r>
            <a:r>
              <a:rPr lang="en-US" alt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menggunakan</a:t>
            </a: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DWT</a:t>
            </a:r>
            <a:endParaRPr lang="id-ID" alt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D1C0C9-3BF4-4914-9687-79EB1925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35711611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D:\Photo-photo\Alat Kalibrasi\S2300029.JPG">
            <a:extLst>
              <a:ext uri="{FF2B5EF4-FFF2-40B4-BE49-F238E27FC236}">
                <a16:creationId xmlns:a16="http://schemas.microsoft.com/office/drawing/2014/main" id="{1E0E56E4-49ED-49F3-8E1E-5DAA92D9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217">
            <a:extLst>
              <a:ext uri="{FF2B5EF4-FFF2-40B4-BE49-F238E27FC236}">
                <a16:creationId xmlns:a16="http://schemas.microsoft.com/office/drawing/2014/main" id="{9B330FB4-DEED-4586-A449-D21399301C6F}"/>
              </a:ext>
            </a:extLst>
          </p:cNvPr>
          <p:cNvSpPr txBox="1">
            <a:spLocks/>
          </p:cNvSpPr>
          <p:nvPr/>
        </p:nvSpPr>
        <p:spPr>
          <a:xfrm>
            <a:off x="152400" y="304800"/>
            <a:ext cx="4953000" cy="901700"/>
          </a:xfrm>
          <a:prstGeom prst="rect">
            <a:avLst/>
          </a:prstGeom>
        </p:spPr>
        <p:txBody>
          <a:bodyPr lIns="91425" tIns="45700" rIns="91425" bIns="45700"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>
              <a:buClr>
                <a:srgbClr val="FFC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Kalibrasi</a:t>
            </a: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pressure gauge </a:t>
            </a:r>
            <a:r>
              <a:rPr lang="en-US" alt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menggunakan</a:t>
            </a:r>
            <a:r>
              <a:rPr lang="en-US" alt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digital test gauge.</a:t>
            </a:r>
            <a:endParaRPr lang="id-ID" alt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F9B65-D6F7-479B-8F2D-27FDAB59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70522325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3752850"/>
            <a:ext cx="197167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3919361"/>
            <a:ext cx="3400425" cy="29386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sz="3200" b="1" dirty="0"/>
              <a:t>Peralatan yang Digunakan</a:t>
            </a:r>
          </a:p>
          <a:p>
            <a:pPr marL="544513" lvl="1" indent="-280988"/>
            <a:r>
              <a:rPr lang="id-ID" sz="2400" dirty="0"/>
              <a:t>Digital Pressure Calibrator</a:t>
            </a:r>
          </a:p>
          <a:p>
            <a:pPr marL="544513" lvl="0" indent="-280988"/>
            <a:r>
              <a:rPr lang="id-ID" sz="2400" dirty="0"/>
              <a:t>Pressure Pump</a:t>
            </a:r>
            <a:r>
              <a:rPr lang="en-US" sz="2400" dirty="0"/>
              <a:t> Comparator Pneumatic </a:t>
            </a:r>
            <a:r>
              <a:rPr lang="en-US" sz="2400" dirty="0" err="1"/>
              <a:t>atau</a:t>
            </a:r>
            <a:r>
              <a:rPr lang="en-US" sz="2400" dirty="0"/>
              <a:t> Hydraulic</a:t>
            </a:r>
            <a:endParaRPr lang="id-ID" sz="2400" dirty="0"/>
          </a:p>
          <a:p>
            <a:pPr marL="544513" indent="-280988"/>
            <a:r>
              <a:rPr lang="en-US" sz="2400" dirty="0" err="1"/>
              <a:t>Konektor</a:t>
            </a:r>
            <a:r>
              <a:rPr lang="id-ID" sz="2400" dirty="0"/>
              <a:t> (naple)</a:t>
            </a:r>
          </a:p>
          <a:p>
            <a:pPr marL="544513" lvl="0" indent="-280988"/>
            <a:r>
              <a:rPr lang="id-ID" sz="2400" dirty="0"/>
              <a:t>Tool Kit atau kunci pas</a:t>
            </a:r>
          </a:p>
          <a:p>
            <a:pPr marL="544513" lvl="0" indent="-280988"/>
            <a:r>
              <a:rPr lang="id-ID" sz="2400" dirty="0"/>
              <a:t>Termohygrometer </a:t>
            </a:r>
          </a:p>
          <a:p>
            <a:pPr marL="544513" lvl="0" indent="-280988"/>
            <a:r>
              <a:rPr lang="id-ID" sz="2400" dirty="0"/>
              <a:t>Stopwatch.</a:t>
            </a:r>
          </a:p>
          <a:p>
            <a:pPr marL="544513" lvl="0" indent="-280988"/>
            <a:r>
              <a:rPr lang="id-ID" sz="2400" dirty="0"/>
              <a:t>Tissue.</a:t>
            </a:r>
          </a:p>
          <a:p>
            <a:pPr marL="544513" lvl="0" indent="-280988"/>
            <a:r>
              <a:rPr lang="id-ID" sz="2400" dirty="0"/>
              <a:t>Seal tip.</a:t>
            </a:r>
          </a:p>
          <a:p>
            <a:pPr marL="544513" lvl="0" indent="-280988"/>
            <a:r>
              <a:rPr lang="id-ID" sz="2400" dirty="0"/>
              <a:t>Sarung tangan.</a:t>
            </a:r>
          </a:p>
          <a:p>
            <a:pPr lvl="1"/>
            <a:endParaRPr lang="id-ID" sz="4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9ADDF-C9A7-4851-88E9-D4FA4238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996258815"/>
      </p:ext>
    </p:extLst>
  </p:cSld>
  <p:clrMapOvr>
    <a:masterClrMapping/>
  </p:clrMapOvr>
  <p:transition spd="slow">
    <p:pull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56599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Contoh</a:t>
            </a:r>
            <a:r>
              <a:rPr lang="en-US" sz="3200" b="1" dirty="0"/>
              <a:t> </a:t>
            </a:r>
            <a:r>
              <a:rPr lang="id-ID" sz="3200" b="1" dirty="0"/>
              <a:t>Peralatan yang Digunakan</a:t>
            </a:r>
          </a:p>
          <a:p>
            <a:pPr lvl="1"/>
            <a:endParaRPr lang="id-ID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4953000"/>
            <a:ext cx="3429000" cy="56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Hydraulic Pressure Pump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Menggunakan</a:t>
            </a:r>
            <a:r>
              <a:rPr lang="en-US" sz="2400" dirty="0"/>
              <a:t> media </a:t>
            </a:r>
            <a:r>
              <a:rPr lang="en-US" sz="2400" dirty="0" err="1"/>
              <a:t>cairan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oli</a:t>
            </a:r>
            <a:r>
              <a:rPr lang="en-US" sz="2400" dirty="0"/>
              <a:t>, alcohol </a:t>
            </a:r>
            <a:r>
              <a:rPr lang="en-US" sz="2400" dirty="0" err="1"/>
              <a:t>maupun</a:t>
            </a:r>
            <a:r>
              <a:rPr lang="en-US" sz="2400" dirty="0"/>
              <a:t> air.</a:t>
            </a:r>
            <a:endParaRPr lang="id-ID" sz="2400" dirty="0"/>
          </a:p>
          <a:p>
            <a:pPr lvl="1"/>
            <a:endParaRPr lang="id-ID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76153"/>
            <a:ext cx="5314950" cy="47870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4C47E-2195-45B9-9217-1C27DC84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815736924"/>
      </p:ext>
    </p:extLst>
  </p:cSld>
  <p:clrMapOvr>
    <a:masterClrMapping/>
  </p:clrMapOvr>
  <p:transition spd="slow">
    <p:pull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56599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Contoh</a:t>
            </a:r>
            <a:r>
              <a:rPr lang="en-US" sz="3200" b="1" dirty="0"/>
              <a:t> </a:t>
            </a:r>
            <a:r>
              <a:rPr lang="id-ID" sz="3200" b="1" dirty="0"/>
              <a:t>Peralatan yang Digunakan</a:t>
            </a:r>
          </a:p>
          <a:p>
            <a:pPr lvl="1"/>
            <a:endParaRPr lang="id-ID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1711828"/>
            <a:ext cx="3429000" cy="56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Pneumatic Pressure Pump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Menggunakan</a:t>
            </a:r>
            <a:r>
              <a:rPr lang="en-US" sz="2000" dirty="0"/>
              <a:t> media </a:t>
            </a:r>
            <a:r>
              <a:rPr lang="en-US" sz="2000" dirty="0" err="1"/>
              <a:t>udara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</a:t>
            </a:r>
            <a:r>
              <a:rPr lang="en-US" sz="2000" dirty="0" err="1"/>
              <a:t>tekanan</a:t>
            </a:r>
            <a:r>
              <a:rPr lang="en-US" sz="2000" dirty="0"/>
              <a:t>.</a:t>
            </a:r>
            <a:endParaRPr lang="id-ID" sz="2000" dirty="0"/>
          </a:p>
          <a:p>
            <a:pPr lvl="1"/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19" y="1766159"/>
            <a:ext cx="569595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18" y="3187700"/>
            <a:ext cx="2143125" cy="35337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A6612F-72E6-481D-81DF-8F8DA456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494256195"/>
      </p:ext>
    </p:extLst>
  </p:cSld>
  <p:clrMapOvr>
    <a:masterClrMapping/>
  </p:clrMapOvr>
  <p:transition spd="slow">
    <p:pull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56599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Contoh</a:t>
            </a:r>
            <a:r>
              <a:rPr lang="en-US" sz="3200" b="1" dirty="0"/>
              <a:t> </a:t>
            </a:r>
            <a:r>
              <a:rPr lang="id-ID" sz="3200" b="1" dirty="0"/>
              <a:t>Peralatan yang Digunakan</a:t>
            </a:r>
          </a:p>
          <a:p>
            <a:pPr lvl="1"/>
            <a:endParaRPr lang="id-ID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19600" y="4800600"/>
            <a:ext cx="3886200" cy="56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Digital Pressure Calibrator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referensi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acuan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keakuratan</a:t>
            </a:r>
            <a:r>
              <a:rPr lang="en-US" sz="2400" dirty="0"/>
              <a:t> pressure gauge yang </a:t>
            </a:r>
            <a:r>
              <a:rPr lang="en-US" sz="2400" dirty="0" err="1"/>
              <a:t>dikalibrasi</a:t>
            </a:r>
            <a:r>
              <a:rPr lang="en-US" sz="2400" dirty="0"/>
              <a:t>.</a:t>
            </a:r>
            <a:endParaRPr lang="id-ID" sz="2400" dirty="0"/>
          </a:p>
          <a:p>
            <a:pPr lvl="1"/>
            <a:endParaRPr lang="id-ID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52156"/>
            <a:ext cx="4133850" cy="471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25" y="1952156"/>
            <a:ext cx="2014727" cy="25483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1954654"/>
            <a:ext cx="1911951" cy="25458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DE1CB-A912-47AF-BF14-5B971DDD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166807708"/>
      </p:ext>
    </p:extLst>
  </p:cSld>
  <p:clrMapOvr>
    <a:masterClrMapping/>
  </p:clrMapOvr>
  <p:transition spd="slow">
    <p:pull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0"/>
            <a:ext cx="7886700" cy="56599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Contoh</a:t>
            </a:r>
            <a:r>
              <a:rPr lang="en-US" sz="3200" b="1" dirty="0"/>
              <a:t> </a:t>
            </a:r>
            <a:r>
              <a:rPr lang="id-ID" sz="3200" b="1" dirty="0"/>
              <a:t>Peralatan yang Digunakan</a:t>
            </a:r>
          </a:p>
          <a:p>
            <a:pPr lvl="1"/>
            <a:endParaRPr lang="id-ID" sz="4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4567141"/>
            <a:ext cx="3429000" cy="56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/>
              <a:t>Konektor</a:t>
            </a: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Sambungan</a:t>
            </a:r>
            <a:r>
              <a:rPr lang="en-US" sz="2400" dirty="0"/>
              <a:t> pressure gauge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tekanan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yang </a:t>
            </a:r>
            <a:r>
              <a:rPr lang="en-US" sz="2400" dirty="0" err="1"/>
              <a:t>berbeda-beda</a:t>
            </a:r>
            <a:r>
              <a:rPr lang="en-US" sz="2400" dirty="0"/>
              <a:t>. </a:t>
            </a:r>
            <a:endParaRPr lang="id-ID" sz="2400" dirty="0"/>
          </a:p>
          <a:p>
            <a:pPr lvl="1"/>
            <a:endParaRPr lang="id-ID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96629"/>
            <a:ext cx="3509310" cy="2606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51445"/>
            <a:ext cx="2551859" cy="25518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588376"/>
            <a:ext cx="3209925" cy="2228850"/>
          </a:xfrm>
          <a:prstGeom prst="rect">
            <a:avLst/>
          </a:prstGeom>
        </p:spPr>
      </p:pic>
      <p:pic>
        <p:nvPicPr>
          <p:cNvPr id="54276" name="Picture 4" descr="https://encrypted-tbn0.gstatic.com/images?q=tbn%3AANd9GcROQP-SKyxE3NeBScsb2aNZo30RKrDP-H4KGw3zLqnAI3I8XLD1pgjwO2OmGHWQgCZ6FeLFd_Q&amp;usqp=C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08" y="2074642"/>
            <a:ext cx="2085624" cy="20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A4FF8D-EC43-4525-BF23-E4B3D5CE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009502090"/>
      </p:ext>
    </p:extLst>
  </p:cSld>
  <p:clrMapOvr>
    <a:masterClrMapping/>
  </p:clrMapOvr>
  <p:transition spd="slow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64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Rectangle 1"/>
          <p:cNvSpPr>
            <a:spLocks noChangeArrowheads="1"/>
          </p:cNvSpPr>
          <p:nvPr/>
        </p:nvSpPr>
        <p:spPr bwMode="auto">
          <a:xfrm>
            <a:off x="4114800" y="5486400"/>
            <a:ext cx="4724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sz="1400" i="1" dirty="0">
                <a:latin typeface="ArialMT"/>
              </a:rPr>
              <a:t>Resolution : smallest change in a </a:t>
            </a:r>
            <a:r>
              <a:rPr lang="en-US" sz="1400" b="1" i="1" dirty="0"/>
              <a:t>quantity </a:t>
            </a:r>
            <a:r>
              <a:rPr lang="en-US" sz="1400" i="1" dirty="0">
                <a:latin typeface="ArialMT"/>
              </a:rPr>
              <a:t>being measured that causes a perceptible change in the corresponding</a:t>
            </a:r>
          </a:p>
          <a:p>
            <a:pPr algn="just"/>
            <a:r>
              <a:rPr lang="en-US" sz="1400" b="1" i="1" dirty="0"/>
              <a:t>Indication</a:t>
            </a:r>
          </a:p>
          <a:p>
            <a:pPr algn="r"/>
            <a:r>
              <a:rPr lang="en-US" sz="1400" i="1" dirty="0"/>
              <a:t> (JCGM 200 – 2012)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114800" y="4235941"/>
            <a:ext cx="4724400" cy="990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Resolusi</a:t>
            </a:r>
            <a:r>
              <a:rPr lang="en-US" sz="2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:</a:t>
            </a:r>
            <a:r>
              <a:rPr lang="en-US" sz="2800" dirty="0">
                <a:solidFill>
                  <a:schemeClr val="tx1"/>
                </a:solidFill>
                <a:latin typeface="Trebuchet MS" pitchFamily="34" charset="0"/>
              </a:rPr>
              <a:t> </a:t>
            </a:r>
          </a:p>
          <a:p>
            <a:pPr algn="ctr"/>
            <a:r>
              <a:rPr lang="en-US" sz="2800" i="1" dirty="0" err="1">
                <a:solidFill>
                  <a:schemeClr val="tx1"/>
                </a:solidFill>
                <a:latin typeface="Trebuchet MS" pitchFamily="34" charset="0"/>
              </a:rPr>
              <a:t>Nilai</a:t>
            </a:r>
            <a:r>
              <a:rPr lang="en-US" sz="28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Trebuchet MS" pitchFamily="34" charset="0"/>
              </a:rPr>
              <a:t>Skala</a:t>
            </a:r>
            <a:r>
              <a:rPr lang="en-US" sz="28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Trebuchet MS" pitchFamily="34" charset="0"/>
              </a:rPr>
              <a:t>Terkecil</a:t>
            </a:r>
            <a:endParaRPr lang="en-US" sz="2800" dirty="0">
              <a:solidFill>
                <a:schemeClr val="tx1"/>
              </a:solidFill>
              <a:latin typeface="Trebuchet MS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72565-DAFA-4B66-8599-C9D89761D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0" y="80356"/>
            <a:ext cx="3867150" cy="3914775"/>
          </a:xfrm>
          <a:prstGeom prst="rect">
            <a:avLst/>
          </a:prstGeom>
        </p:spPr>
      </p:pic>
      <p:pic>
        <p:nvPicPr>
          <p:cNvPr id="11" name="Picture 2" descr="Hasil gambar untuk pressure gauge">
            <a:extLst>
              <a:ext uri="{FF2B5EF4-FFF2-40B4-BE49-F238E27FC236}">
                <a16:creationId xmlns:a16="http://schemas.microsoft.com/office/drawing/2014/main" id="{7A0BBEE1-7922-4420-9149-CE6EFDED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" y="1630363"/>
            <a:ext cx="3910012" cy="391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8454E-3902-4002-98D7-AAD4F94A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47765267"/>
      </p:ext>
    </p:extLst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1"/>
            <a:ext cx="1564105" cy="304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25625"/>
            <a:ext cx="7886700" cy="4351338"/>
          </a:xfrm>
        </p:spPr>
        <p:txBody>
          <a:bodyPr/>
          <a:lstStyle/>
          <a:p>
            <a:pPr marL="0" lvl="2" indent="0">
              <a:buNone/>
            </a:pPr>
            <a:r>
              <a:rPr lang="id-ID" sz="4000" b="1" dirty="0"/>
              <a:t>Pra Kalibrasi </a:t>
            </a:r>
            <a:endParaRPr lang="id-ID" sz="4000" dirty="0"/>
          </a:p>
          <a:p>
            <a:pPr marL="285750" lvl="1" indent="-285750"/>
            <a:r>
              <a:rPr lang="id-ID" sz="2400" dirty="0"/>
              <a:t>Periksa kondisi pressure gauge, pastikan dalam keadaan baik dan berfungsi. </a:t>
            </a:r>
          </a:p>
          <a:p>
            <a:pPr marL="285750" lvl="1" indent="-285750"/>
            <a:r>
              <a:rPr lang="id-ID" sz="2400" dirty="0"/>
              <a:t>Kondisikan pressure gauge di dalam  ruang kalibrasi</a:t>
            </a:r>
            <a:r>
              <a:rPr lang="en-US" sz="2400" dirty="0"/>
              <a:t>.</a:t>
            </a:r>
            <a:endParaRPr lang="id-ID" sz="2400" dirty="0"/>
          </a:p>
          <a:p>
            <a:pPr marL="685800" lvl="2" indent="0">
              <a:buNone/>
            </a:pPr>
            <a:r>
              <a:rPr lang="en-US" sz="2000" b="1" dirty="0" err="1"/>
              <a:t>Kalibrasi</a:t>
            </a:r>
            <a:r>
              <a:rPr lang="en-US" sz="2000" b="1" dirty="0"/>
              <a:t> </a:t>
            </a:r>
            <a:r>
              <a:rPr lang="en-US" sz="2000" b="1" dirty="0" err="1"/>
              <a:t>inlab</a:t>
            </a:r>
            <a:r>
              <a:rPr lang="en-US" sz="2000" b="1" dirty="0"/>
              <a:t> :</a:t>
            </a:r>
            <a:endParaRPr lang="id-ID" sz="2000" b="1" dirty="0"/>
          </a:p>
          <a:p>
            <a:pPr marL="685800" lvl="2" indent="0">
              <a:buNone/>
            </a:pPr>
            <a:r>
              <a:rPr lang="en-US" sz="2000" dirty="0" err="1"/>
              <a:t>Suhu</a:t>
            </a:r>
            <a:r>
              <a:rPr lang="en-US" sz="2000" dirty="0"/>
              <a:t> </a:t>
            </a:r>
            <a:r>
              <a:rPr lang="en-US" sz="2000" dirty="0" err="1"/>
              <a:t>ruangan</a:t>
            </a:r>
            <a:r>
              <a:rPr lang="en-US" sz="2000" dirty="0"/>
              <a:t> 	: 23 </a:t>
            </a:r>
            <a:r>
              <a:rPr lang="en-US" sz="2000" dirty="0">
                <a:sym typeface="Symbol" panose="05050102010706020507" pitchFamily="18" charset="2"/>
              </a:rPr>
              <a:t></a:t>
            </a:r>
            <a:r>
              <a:rPr lang="en-US" sz="2000" dirty="0"/>
              <a:t>C </a:t>
            </a:r>
            <a:r>
              <a:rPr lang="en-US" sz="2000" dirty="0">
                <a:sym typeface="Symbol" panose="05050102010706020507" pitchFamily="18" charset="2"/>
              </a:rPr>
              <a:t></a:t>
            </a:r>
            <a:r>
              <a:rPr lang="en-US" sz="2000" dirty="0"/>
              <a:t> 5 </a:t>
            </a:r>
            <a:r>
              <a:rPr lang="en-US" sz="2000" dirty="0">
                <a:sym typeface="Symbol" panose="05050102010706020507" pitchFamily="18" charset="2"/>
              </a:rPr>
              <a:t></a:t>
            </a:r>
            <a:r>
              <a:rPr lang="en-US" sz="2000" dirty="0"/>
              <a:t>C,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fluktuasi</a:t>
            </a:r>
            <a:r>
              <a:rPr lang="en-US" sz="2000" dirty="0"/>
              <a:t> 1 </a:t>
            </a:r>
            <a:r>
              <a:rPr lang="en-US" sz="2000" dirty="0">
                <a:sym typeface="Symbol" panose="05050102010706020507" pitchFamily="18" charset="2"/>
              </a:rPr>
              <a:t></a:t>
            </a:r>
            <a:r>
              <a:rPr lang="en-US" sz="2000" dirty="0"/>
              <a:t>C </a:t>
            </a:r>
            <a:r>
              <a:rPr lang="en-US" sz="2000" dirty="0" err="1"/>
              <a:t>selama</a:t>
            </a:r>
            <a:r>
              <a:rPr lang="en-US" sz="2000" dirty="0"/>
              <a:t> 				   </a:t>
            </a:r>
            <a:r>
              <a:rPr lang="en-US" sz="2000" dirty="0" err="1"/>
              <a:t>kalibrasi</a:t>
            </a:r>
            <a:r>
              <a:rPr lang="en-US" sz="2000" dirty="0"/>
              <a:t> </a:t>
            </a:r>
            <a:endParaRPr lang="id-ID" sz="2000" dirty="0"/>
          </a:p>
          <a:p>
            <a:pPr marL="685800" lvl="2" indent="0">
              <a:buNone/>
            </a:pPr>
            <a:r>
              <a:rPr lang="en-US" sz="2000" dirty="0" err="1"/>
              <a:t>Kelembaban</a:t>
            </a:r>
            <a:r>
              <a:rPr lang="en-US" sz="2000" dirty="0"/>
              <a:t> </a:t>
            </a:r>
            <a:r>
              <a:rPr lang="en-US" sz="2000" dirty="0" err="1"/>
              <a:t>relatif</a:t>
            </a:r>
            <a:r>
              <a:rPr lang="en-US" sz="2000" dirty="0"/>
              <a:t> 	: 55% </a:t>
            </a:r>
            <a:r>
              <a:rPr lang="en-US" sz="2000" dirty="0">
                <a:sym typeface="Symbol" panose="05050102010706020507" pitchFamily="18" charset="2"/>
              </a:rPr>
              <a:t></a:t>
            </a:r>
            <a:r>
              <a:rPr lang="en-US" sz="2000" dirty="0"/>
              <a:t> 10%</a:t>
            </a:r>
            <a:endParaRPr lang="id-ID" sz="2000" dirty="0"/>
          </a:p>
          <a:p>
            <a:pPr marL="685800" lvl="2" indent="0" algn="r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Sumber</a:t>
            </a:r>
            <a:r>
              <a:rPr lang="en-US" sz="1600" i="1" dirty="0"/>
              <a:t> : </a:t>
            </a:r>
            <a:r>
              <a:rPr lang="id-ID" sz="1600" i="1" dirty="0"/>
              <a:t>DKD-R 6-1: </a:t>
            </a:r>
            <a:r>
              <a:rPr lang="en-US" sz="1600" i="1" dirty="0"/>
              <a:t>03/</a:t>
            </a:r>
            <a:r>
              <a:rPr lang="id-ID" sz="1600" i="1" dirty="0"/>
              <a:t>20</a:t>
            </a:r>
            <a:r>
              <a:rPr lang="en-US" sz="1600" i="1" dirty="0"/>
              <a:t>14 </a:t>
            </a:r>
            <a:r>
              <a:rPr lang="en-US" sz="1600" i="1" dirty="0" err="1"/>
              <a:t>hal</a:t>
            </a:r>
            <a:r>
              <a:rPr lang="en-US" sz="1600" i="1" dirty="0"/>
              <a:t>. 10)</a:t>
            </a:r>
            <a:endParaRPr lang="id-ID" sz="1600" i="1" dirty="0"/>
          </a:p>
          <a:p>
            <a:pPr marL="685800" lvl="2" indent="0">
              <a:buNone/>
            </a:pPr>
            <a:r>
              <a:rPr lang="en-US" sz="2000" b="1" dirty="0" err="1"/>
              <a:t>Kalibrasi</a:t>
            </a:r>
            <a:r>
              <a:rPr lang="en-US" sz="2000" b="1" dirty="0"/>
              <a:t> </a:t>
            </a:r>
            <a:r>
              <a:rPr lang="en-US" sz="2000" b="1" dirty="0" err="1"/>
              <a:t>insitu</a:t>
            </a:r>
            <a:r>
              <a:rPr lang="en-US" sz="2000" b="1" dirty="0"/>
              <a:t>:</a:t>
            </a:r>
            <a:endParaRPr lang="id-ID" sz="2000" b="1" dirty="0"/>
          </a:p>
          <a:p>
            <a:pPr marL="685800" lvl="2" indent="0">
              <a:buNone/>
            </a:pP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dikondisikan</a:t>
            </a:r>
            <a:r>
              <a:rPr lang="en-US" sz="2000" dirty="0"/>
              <a:t> </a:t>
            </a:r>
            <a:r>
              <a:rPr lang="en-US" sz="2000" dirty="0" err="1"/>
              <a:t>sebagaimana</a:t>
            </a:r>
            <a:r>
              <a:rPr lang="en-US" sz="2000" dirty="0"/>
              <a:t> </a:t>
            </a:r>
            <a:r>
              <a:rPr lang="en-US" sz="2000" dirty="0" err="1"/>
              <a:t>kalibrasi</a:t>
            </a:r>
            <a:r>
              <a:rPr lang="en-US" sz="2000" dirty="0"/>
              <a:t> </a:t>
            </a:r>
            <a:r>
              <a:rPr lang="en-US" sz="2000" dirty="0" err="1"/>
              <a:t>inlab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kalibrasi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menyesuaikan</a:t>
            </a:r>
            <a:r>
              <a:rPr lang="en-US" sz="2000" dirty="0"/>
              <a:t> </a:t>
            </a:r>
            <a:r>
              <a:rPr lang="en-US" sz="2000" dirty="0" err="1"/>
              <a:t>kondisi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.</a:t>
            </a:r>
            <a:endParaRPr lang="id-ID" sz="2000" dirty="0"/>
          </a:p>
          <a:p>
            <a:pPr marL="0" lvl="1" indent="0">
              <a:buNone/>
            </a:pPr>
            <a:endParaRPr lang="id-ID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CFA53-8BC2-4E65-B6A2-F5CCC5AD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093276480"/>
      </p:ext>
    </p:extLst>
  </p:cSld>
  <p:clrMapOvr>
    <a:masterClrMapping/>
  </p:clrMapOvr>
  <p:transition spd="slow">
    <p:pull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517"/>
          <a:stretch/>
        </p:blipFill>
        <p:spPr>
          <a:xfrm>
            <a:off x="5410200" y="1600200"/>
            <a:ext cx="3733800" cy="2638761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/>
          <a:lstStyle/>
          <a:p>
            <a:pPr marL="0" lvl="2" indent="0">
              <a:buNone/>
            </a:pPr>
            <a:r>
              <a:rPr lang="id-ID" sz="3200" b="1" dirty="0"/>
              <a:t>Pra Kalibrasi </a:t>
            </a:r>
            <a:endParaRPr lang="id-ID" sz="3200" dirty="0"/>
          </a:p>
          <a:p>
            <a:pPr marL="285750" lvl="2" indent="-285750"/>
            <a:r>
              <a:rPr lang="id-ID" sz="2200" dirty="0"/>
              <a:t>Catat identitas pressure gauge pada form worksheet kalibrasi.</a:t>
            </a:r>
          </a:p>
          <a:p>
            <a:pPr marL="285750" lvl="1" indent="-285750"/>
            <a:r>
              <a:rPr lang="id-ID" sz="2200" dirty="0"/>
              <a:t>Catat </a:t>
            </a:r>
            <a:r>
              <a:rPr lang="en-US" sz="2200" dirty="0"/>
              <a:t>s</a:t>
            </a:r>
            <a:r>
              <a:rPr lang="id-ID" sz="2200" dirty="0"/>
              <a:t>uhu dan kelembaban ruang kalibrasi pada form worksheet</a:t>
            </a:r>
            <a:r>
              <a:rPr lang="en-US" sz="2200" dirty="0"/>
              <a:t> </a:t>
            </a:r>
            <a:r>
              <a:rPr lang="en-US" sz="2200" dirty="0" err="1"/>
              <a:t>kalibrasi</a:t>
            </a:r>
            <a:r>
              <a:rPr lang="en-US" sz="2200" dirty="0"/>
              <a:t> Pressure Gauge (di </a:t>
            </a:r>
            <a:r>
              <a:rPr lang="en-US" sz="2200" dirty="0" err="1"/>
              <a:t>awal</a:t>
            </a:r>
            <a:r>
              <a:rPr lang="en-US" sz="2200" dirty="0"/>
              <a:t>, </a:t>
            </a:r>
            <a:r>
              <a:rPr lang="en-US" sz="2200" dirty="0" err="1"/>
              <a:t>pertengahan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akhir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proses </a:t>
            </a:r>
            <a:r>
              <a:rPr lang="en-US" sz="2200" dirty="0" err="1"/>
              <a:t>kalibrasi</a:t>
            </a:r>
            <a:r>
              <a:rPr lang="en-US" sz="2200" dirty="0"/>
              <a:t>)</a:t>
            </a:r>
            <a:r>
              <a:rPr lang="id-ID" sz="2200" dirty="0"/>
              <a:t>.</a:t>
            </a:r>
          </a:p>
          <a:p>
            <a:pPr marL="285750" lvl="1" indent="-285750"/>
            <a:r>
              <a:rPr lang="en-US" sz="2200" dirty="0" err="1"/>
              <a:t>Cari</a:t>
            </a:r>
            <a:r>
              <a:rPr lang="id-ID" sz="2200" dirty="0"/>
              <a:t> informasi tentang  ketelitian, cara instalasinya dan media tekanan yang digunakan</a:t>
            </a:r>
            <a:r>
              <a:rPr lang="en-US" sz="2200" dirty="0"/>
              <a:t> </a:t>
            </a:r>
            <a:r>
              <a:rPr lang="en-US" sz="2200" dirty="0" err="1"/>
              <a:t>berdasarkan</a:t>
            </a:r>
            <a:r>
              <a:rPr lang="en-US" sz="2200" dirty="0"/>
              <a:t> </a:t>
            </a:r>
            <a:r>
              <a:rPr lang="en-US" sz="2200" dirty="0" err="1"/>
              <a:t>spesifikasi</a:t>
            </a:r>
            <a:r>
              <a:rPr lang="en-US" sz="2200" dirty="0"/>
              <a:t> </a:t>
            </a:r>
            <a:r>
              <a:rPr lang="en-US" sz="2200" dirty="0" err="1"/>
              <a:t>pabrik</a:t>
            </a:r>
            <a:r>
              <a:rPr lang="en-US" sz="2200" dirty="0"/>
              <a:t>, </a:t>
            </a:r>
            <a:r>
              <a:rPr lang="en-US" sz="2200" dirty="0" err="1"/>
              <a:t>buku</a:t>
            </a:r>
            <a:r>
              <a:rPr lang="en-US" sz="2200" dirty="0"/>
              <a:t> manual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sejenisnya</a:t>
            </a:r>
            <a:r>
              <a:rPr lang="en-US" sz="2200" dirty="0"/>
              <a:t>.</a:t>
            </a:r>
            <a:endParaRPr lang="id-ID" sz="2200" dirty="0"/>
          </a:p>
          <a:p>
            <a:pPr marL="0" lvl="1" indent="0">
              <a:buNone/>
            </a:pPr>
            <a:endParaRPr lang="id-ID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38961"/>
            <a:ext cx="3733800" cy="262635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614A70-3BC5-415F-8CBB-2983E8AA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57964532"/>
      </p:ext>
    </p:extLst>
  </p:cSld>
  <p:clrMapOvr>
    <a:masterClrMapping/>
  </p:clrMapOvr>
  <p:transition spd="slow">
    <p:pull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48" y="0"/>
            <a:ext cx="484783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09" y="63969"/>
            <a:ext cx="4095750" cy="1491408"/>
          </a:xfrm>
        </p:spPr>
        <p:txBody>
          <a:bodyPr/>
          <a:lstStyle/>
          <a:p>
            <a:pPr marL="0" lvl="2" indent="0">
              <a:buNone/>
            </a:pPr>
            <a:r>
              <a:rPr lang="en-US" sz="3200" b="1" dirty="0" err="1"/>
              <a:t>Contoh</a:t>
            </a:r>
            <a:r>
              <a:rPr lang="en-US" sz="3200" b="1" dirty="0"/>
              <a:t> Worksheet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</a:t>
            </a:r>
            <a:endParaRPr lang="id-ID" sz="2200" dirty="0"/>
          </a:p>
          <a:p>
            <a:pPr marL="0" lvl="1" indent="0">
              <a:buNone/>
            </a:pPr>
            <a:endParaRPr lang="id-ID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85" y="2001594"/>
            <a:ext cx="4339433" cy="44645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0F810-B2F3-4D5E-8966-3DEDA16E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74873240"/>
      </p:ext>
    </p:extLst>
  </p:cSld>
  <p:clrMapOvr>
    <a:masterClrMapping/>
  </p:clrMapOvr>
  <p:transition spd="slow">
    <p:pull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id-ID" sz="3200" b="1" dirty="0"/>
              <a:t>Pra Kalibrasi </a:t>
            </a:r>
            <a:endParaRPr lang="id-ID" sz="3200" dirty="0"/>
          </a:p>
          <a:p>
            <a:pPr marL="285750" lvl="1" indent="-285750"/>
            <a:r>
              <a:rPr lang="en-US" sz="1800" dirty="0" err="1"/>
              <a:t>Tentukan</a:t>
            </a:r>
            <a:r>
              <a:rPr lang="en-US" sz="1800" dirty="0"/>
              <a:t> Sequence </a:t>
            </a:r>
            <a:r>
              <a:rPr lang="en-US" sz="1800" dirty="0" err="1"/>
              <a:t>kalibrasi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ketentuan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:</a:t>
            </a:r>
            <a:endParaRPr lang="id-ID" sz="1800" dirty="0"/>
          </a:p>
          <a:p>
            <a:pPr marL="0" lvl="1" indent="0">
              <a:buNone/>
            </a:pPr>
            <a:endParaRPr lang="id-ID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774203"/>
            <a:ext cx="6896100" cy="39338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51100E-2358-4062-9124-7987E40F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038789858"/>
      </p:ext>
    </p:extLst>
  </p:cSld>
  <p:clrMapOvr>
    <a:masterClrMapping/>
  </p:clrMapOvr>
  <p:transition spd="slow">
    <p:pull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id-ID" sz="3200" b="1" dirty="0"/>
              <a:t>Langkah Kalibrasi</a:t>
            </a:r>
            <a:endParaRPr lang="id-ID" sz="3200" dirty="0"/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d-ID" sz="2000" dirty="0"/>
              <a:t>Lakukan instalasi Digital Pressure Calibrator dan pressure gauge pada bagian  port dari  komparator.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34" y="2914655"/>
            <a:ext cx="2514600" cy="1766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17" y="3092469"/>
            <a:ext cx="4932011" cy="3639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2" y="4830620"/>
            <a:ext cx="2819400" cy="189085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81AB72-1797-4E60-975F-89D54B63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609343628"/>
      </p:ext>
    </p:extLst>
  </p:cSld>
  <p:clrMapOvr>
    <a:masterClrMapping/>
  </p:clrMapOvr>
  <p:transition spd="slow">
    <p:pull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62350" cy="4351338"/>
          </a:xfrm>
        </p:spPr>
        <p:txBody>
          <a:bodyPr/>
          <a:lstStyle/>
          <a:p>
            <a:pPr marL="0" lvl="0" indent="0">
              <a:buNone/>
            </a:pPr>
            <a:r>
              <a:rPr lang="id-ID" sz="3200" b="1" dirty="0"/>
              <a:t>Langkah Kalibrasi</a:t>
            </a:r>
            <a:endParaRPr lang="id-ID" sz="32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id-ID" sz="1400" dirty="0"/>
              <a:t>Lakukan </a:t>
            </a:r>
            <a:r>
              <a:rPr lang="en-US" sz="1400" dirty="0"/>
              <a:t>pre-loading</a:t>
            </a:r>
            <a:r>
              <a:rPr lang="id-ID" sz="1400" dirty="0"/>
              <a:t> pada pressure gauge dengan memberikan tekanan sebesar tekanan maksimum dari skala pressure gauge selama </a:t>
            </a:r>
            <a:r>
              <a:rPr lang="en-US" sz="1400" dirty="0"/>
              <a:t>minimal 30 </a:t>
            </a:r>
            <a:r>
              <a:rPr lang="en-US" sz="1400" dirty="0" err="1"/>
              <a:t>detik</a:t>
            </a:r>
            <a:r>
              <a:rPr lang="id-ID" sz="1400" dirty="0"/>
              <a:t>. </a:t>
            </a:r>
            <a:r>
              <a:rPr lang="en-US" sz="1400" dirty="0" err="1"/>
              <a:t>Banyaknya</a:t>
            </a:r>
            <a:r>
              <a:rPr lang="en-US" sz="1400" dirty="0"/>
              <a:t> pre-loading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sequence </a:t>
            </a:r>
            <a:r>
              <a:rPr lang="en-US" sz="1400" dirty="0" err="1"/>
              <a:t>kalibrasi</a:t>
            </a:r>
            <a:r>
              <a:rPr lang="en-US" sz="1400" dirty="0"/>
              <a:t> (</a:t>
            </a:r>
            <a:r>
              <a:rPr lang="en-US" sz="1400" dirty="0" err="1"/>
              <a:t>lihat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1 </a:t>
            </a:r>
            <a:r>
              <a:rPr lang="en-US" sz="1400" dirty="0" err="1"/>
              <a:t>kolom</a:t>
            </a:r>
            <a:r>
              <a:rPr lang="en-US" sz="1400" dirty="0"/>
              <a:t> ke-4).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penunjukkan</a:t>
            </a:r>
            <a:r>
              <a:rPr lang="en-US" sz="1400" dirty="0"/>
              <a:t> </a:t>
            </a:r>
            <a:r>
              <a:rPr lang="en-US" sz="1400" dirty="0" err="1"/>
              <a:t>alat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stabil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cenderung</a:t>
            </a:r>
            <a:r>
              <a:rPr lang="en-US" sz="1400" dirty="0"/>
              <a:t> </a:t>
            </a:r>
            <a:r>
              <a:rPr lang="en-US" sz="1400" dirty="0" err="1"/>
              <a:t>turun</a:t>
            </a:r>
            <a:r>
              <a:rPr lang="en-US" sz="1400" dirty="0"/>
              <a:t>, </a:t>
            </a:r>
            <a:r>
              <a:rPr lang="en-US" sz="1400" dirty="0" err="1"/>
              <a:t>periksa</a:t>
            </a:r>
            <a:r>
              <a:rPr lang="en-US" sz="1400" dirty="0"/>
              <a:t> </a:t>
            </a:r>
            <a:r>
              <a:rPr lang="en-US" sz="1400" dirty="0" err="1"/>
              <a:t>kembali</a:t>
            </a:r>
            <a:r>
              <a:rPr lang="en-US" sz="1400" dirty="0"/>
              <a:t> </a:t>
            </a:r>
            <a:r>
              <a:rPr lang="en-US" sz="1400" dirty="0" err="1"/>
              <a:t>instalasinya</a:t>
            </a:r>
            <a:r>
              <a:rPr lang="en-US" sz="1400" dirty="0"/>
              <a:t>. </a:t>
            </a:r>
            <a:r>
              <a:rPr lang="en-US" sz="1400" dirty="0" err="1"/>
              <a:t>Kemungkinan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kebocoran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udara</a:t>
            </a:r>
            <a:r>
              <a:rPr lang="en-US" sz="1400" dirty="0"/>
              <a:t> yang </a:t>
            </a:r>
            <a:r>
              <a:rPr lang="en-US" sz="1400" dirty="0" err="1"/>
              <a:t>terjebak</a:t>
            </a:r>
            <a:r>
              <a:rPr lang="en-US" sz="1400" dirty="0"/>
              <a:t> di </a:t>
            </a:r>
            <a:r>
              <a:rPr lang="en-US" sz="1400" dirty="0" err="1"/>
              <a:t>dalamnya</a:t>
            </a:r>
            <a:r>
              <a:rPr lang="en-US" sz="1400" dirty="0"/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nol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, l</a:t>
            </a:r>
            <a:r>
              <a:rPr lang="id-ID" sz="1400" dirty="0"/>
              <a:t>akukan pengaturan </a:t>
            </a:r>
            <a:r>
              <a:rPr lang="en-US" sz="1400" i="1" dirty="0"/>
              <a:t>(adjustment)</a:t>
            </a:r>
            <a:r>
              <a:rPr lang="id-ID" sz="1400" dirty="0"/>
              <a:t> penunjukan titik nol (jika dimungkinkan), Catat penunjukan pada tekanan nol.</a:t>
            </a:r>
            <a:endParaRPr lang="en-US" sz="1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id-ID" sz="1400" dirty="0"/>
              <a:t>Berikan tekanan naik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titik</a:t>
            </a:r>
            <a:r>
              <a:rPr lang="en-US" sz="1400" dirty="0"/>
              <a:t> </a:t>
            </a:r>
            <a:r>
              <a:rPr lang="en-US" sz="1400" dirty="0" err="1"/>
              <a:t>ukur</a:t>
            </a:r>
            <a:r>
              <a:rPr lang="en-US" sz="1400" dirty="0"/>
              <a:t> minimal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tabel</a:t>
            </a:r>
            <a:r>
              <a:rPr lang="en-US" sz="1400" dirty="0"/>
              <a:t> 1 (</a:t>
            </a:r>
            <a:r>
              <a:rPr lang="en-US" sz="1400" dirty="0" err="1"/>
              <a:t>kolom</a:t>
            </a:r>
            <a:r>
              <a:rPr lang="en-US" sz="1400" dirty="0"/>
              <a:t> ke-2),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pelanggan</a:t>
            </a:r>
            <a:r>
              <a:rPr lang="en-US" sz="1400" dirty="0"/>
              <a:t> (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).</a:t>
            </a:r>
            <a:endParaRPr lang="id-ID" sz="1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9200"/>
            <a:ext cx="4343400" cy="247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889691"/>
            <a:ext cx="4779193" cy="2795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52476D-A37B-4174-9BB0-0E107A08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22007158"/>
      </p:ext>
    </p:extLst>
  </p:cSld>
  <p:clrMapOvr>
    <a:masterClrMapping/>
  </p:clrMapOvr>
  <p:transition spd="slow">
    <p:pull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8857128" cy="5181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E6D76E-0053-4B7D-887E-E3E6595A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21421170"/>
      </p:ext>
    </p:extLst>
  </p:cSld>
  <p:clrMapOvr>
    <a:masterClrMapping/>
  </p:clrMapOvr>
  <p:transition spd="slow">
    <p:pull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333750" cy="4351338"/>
          </a:xfrm>
        </p:spPr>
        <p:txBody>
          <a:bodyPr/>
          <a:lstStyle/>
          <a:p>
            <a:pPr marL="0" lvl="0" indent="0">
              <a:buNone/>
            </a:pPr>
            <a:r>
              <a:rPr lang="id-ID" sz="3200" b="1" dirty="0"/>
              <a:t>Langkah Kalibrasi</a:t>
            </a:r>
            <a:endParaRPr lang="id-ID" sz="32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id-ID" sz="1400" dirty="0"/>
              <a:t>Lanjutkan langkah pengukuran tekanan turun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titik</a:t>
            </a:r>
            <a:r>
              <a:rPr lang="en-US" sz="1400" dirty="0"/>
              <a:t> </a:t>
            </a:r>
            <a:r>
              <a:rPr lang="en-US" sz="1400" dirty="0" err="1"/>
              <a:t>ukur</a:t>
            </a:r>
            <a:r>
              <a:rPr lang="en-US" sz="1400" dirty="0"/>
              <a:t> yang </a:t>
            </a:r>
            <a:r>
              <a:rPr lang="en-US" sz="1400" dirty="0" err="1"/>
              <a:t>sama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tekanan</a:t>
            </a:r>
            <a:r>
              <a:rPr lang="en-US" sz="1400" dirty="0"/>
              <a:t> </a:t>
            </a:r>
            <a:r>
              <a:rPr lang="en-US" sz="1400" dirty="0" err="1"/>
              <a:t>naik</a:t>
            </a:r>
            <a:r>
              <a:rPr lang="en-US" sz="1400" dirty="0"/>
              <a:t>. </a:t>
            </a:r>
            <a:r>
              <a:rPr lang="en-US" sz="1400" dirty="0" err="1"/>
              <a:t>Catat</a:t>
            </a:r>
            <a:r>
              <a:rPr lang="en-US" sz="1400" dirty="0"/>
              <a:t> </a:t>
            </a:r>
            <a:r>
              <a:rPr lang="en-US" sz="1400" dirty="0" err="1"/>
              <a:t>penunjukkan</a:t>
            </a:r>
            <a:r>
              <a:rPr lang="en-US" sz="1400" dirty="0"/>
              <a:t> </a:t>
            </a:r>
            <a:r>
              <a:rPr lang="en-US" sz="1400" dirty="0" err="1"/>
              <a:t>kalibrasi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worksheet </a:t>
            </a:r>
            <a:r>
              <a:rPr lang="en-US" sz="1400" dirty="0" err="1"/>
              <a:t>kalibrasi</a:t>
            </a:r>
            <a:r>
              <a:rPr lang="en-US" sz="1400" dirty="0"/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sz="1400" dirty="0" err="1"/>
              <a:t>Untuk</a:t>
            </a:r>
            <a:r>
              <a:rPr lang="en-US" sz="1400" dirty="0"/>
              <a:t> Sequence A, </a:t>
            </a:r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naik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turun</a:t>
            </a:r>
            <a:r>
              <a:rPr lang="en-US" sz="1400" dirty="0"/>
              <a:t> </a:t>
            </a:r>
            <a:r>
              <a:rPr lang="en-US" sz="1400" dirty="0" err="1"/>
              <a:t>masing-masing</a:t>
            </a:r>
            <a:r>
              <a:rPr lang="en-US" sz="1400" dirty="0"/>
              <a:t> minimal </a:t>
            </a:r>
            <a:r>
              <a:rPr lang="en-US" sz="1400" dirty="0" err="1"/>
              <a:t>sebanyak</a:t>
            </a:r>
            <a:r>
              <a:rPr lang="en-US" sz="1400" dirty="0"/>
              <a:t> 2 kali. </a:t>
            </a:r>
            <a:r>
              <a:rPr lang="en-US" sz="1400" dirty="0" err="1"/>
              <a:t>Untuk</a:t>
            </a:r>
            <a:r>
              <a:rPr lang="en-US" sz="1400" dirty="0"/>
              <a:t> Sequence B, </a:t>
            </a:r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naik</a:t>
            </a:r>
            <a:r>
              <a:rPr lang="en-US" sz="1400" dirty="0"/>
              <a:t> minimal 2 kali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turun</a:t>
            </a:r>
            <a:r>
              <a:rPr lang="en-US" sz="1400" dirty="0"/>
              <a:t> minimal 1 kali. </a:t>
            </a:r>
            <a:r>
              <a:rPr lang="en-US" sz="1400" dirty="0" err="1"/>
              <a:t>Untuk</a:t>
            </a:r>
            <a:r>
              <a:rPr lang="en-US" sz="1400" dirty="0"/>
              <a:t> Sequence C, </a:t>
            </a:r>
            <a:r>
              <a:rPr lang="en-US" sz="1400" dirty="0" err="1"/>
              <a:t>lakukan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naik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turun</a:t>
            </a:r>
            <a:r>
              <a:rPr lang="en-US" sz="1400" dirty="0"/>
              <a:t> </a:t>
            </a:r>
            <a:r>
              <a:rPr lang="en-US" sz="1400" dirty="0" err="1"/>
              <a:t>masing-masing</a:t>
            </a:r>
            <a:r>
              <a:rPr lang="en-US" sz="1400" dirty="0"/>
              <a:t> minimal </a:t>
            </a:r>
            <a:r>
              <a:rPr lang="en-US" sz="1400" dirty="0" err="1"/>
              <a:t>sebanyak</a:t>
            </a:r>
            <a:r>
              <a:rPr lang="en-US" sz="1400" dirty="0"/>
              <a:t> 1 kali. </a:t>
            </a:r>
            <a:r>
              <a:rPr lang="en-US" sz="1400" dirty="0" err="1"/>
              <a:t>Lihat</a:t>
            </a:r>
            <a:r>
              <a:rPr lang="en-US" sz="1400" dirty="0"/>
              <a:t> </a:t>
            </a:r>
            <a:r>
              <a:rPr lang="en-US" sz="1400" dirty="0" err="1"/>
              <a:t>ilustrasi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gambar</a:t>
            </a:r>
            <a:r>
              <a:rPr lang="en-US" sz="1400" dirty="0"/>
              <a:t> 1.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lengkap</a:t>
            </a:r>
            <a:r>
              <a:rPr lang="en-US" sz="1400" dirty="0"/>
              <a:t>, </a:t>
            </a:r>
            <a:r>
              <a:rPr lang="en-US" sz="1400" dirty="0" err="1"/>
              <a:t>lepaskan</a:t>
            </a:r>
            <a:r>
              <a:rPr lang="en-US" sz="1400" dirty="0"/>
              <a:t> </a:t>
            </a:r>
            <a:r>
              <a:rPr lang="en-US" sz="1400" dirty="0" err="1"/>
              <a:t>alat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Pressure Pump Comparator.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peralatan</a:t>
            </a:r>
            <a:r>
              <a:rPr lang="en-US" sz="1400" dirty="0"/>
              <a:t> </a:t>
            </a:r>
            <a:r>
              <a:rPr lang="en-US" sz="1400" dirty="0" err="1"/>
              <a:t>standar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selesai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, </a:t>
            </a:r>
            <a:r>
              <a:rPr lang="en-US" sz="1400" dirty="0" err="1"/>
              <a:t>bersihkan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letakkan</a:t>
            </a:r>
            <a:r>
              <a:rPr lang="en-US" sz="1400" dirty="0"/>
              <a:t> </a:t>
            </a:r>
            <a:r>
              <a:rPr lang="en-US" sz="1400" dirty="0" err="1"/>
              <a:t>kembali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tempatnya</a:t>
            </a:r>
            <a:r>
              <a:rPr lang="en-US" sz="1400" dirty="0"/>
              <a:t>. </a:t>
            </a:r>
            <a:endParaRPr lang="id-ID" sz="1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sz="4400" b="1" dirty="0" err="1"/>
              <a:t>Prosedur</a:t>
            </a:r>
            <a:r>
              <a:rPr lang="id-ID" sz="4400" b="1" dirty="0"/>
              <a:t> Kalibrasi Pressure Gauge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9200"/>
            <a:ext cx="4343400" cy="247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889691"/>
            <a:ext cx="4779193" cy="2795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29072-B0C9-4008-A204-F7FFF73B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794923547"/>
      </p:ext>
    </p:extLst>
  </p:cSld>
  <p:clrMapOvr>
    <a:masterClrMapping/>
  </p:clrMapOvr>
  <p:transition spd="slow">
    <p:pull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9F7F1016-82D5-4856-A033-49DCD8EA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6524625"/>
            <a:ext cx="169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Remi Ramdhani</a:t>
            </a: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2F53263-E9FC-4B66-828C-433D5AD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488113"/>
            <a:ext cx="255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3A580-AF37-4284-AA44-7D62C28991D7}"/>
              </a:ext>
            </a:extLst>
          </p:cNvPr>
          <p:cNvSpPr/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4C08F8-94EC-4496-9F65-015EC5633672}"/>
              </a:ext>
            </a:extLst>
          </p:cNvPr>
          <p:cNvCxnSpPr/>
          <p:nvPr/>
        </p:nvCxnSpPr>
        <p:spPr>
          <a:xfrm>
            <a:off x="1905000" y="16002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6A666-DD12-4A52-826E-3CDB9FD26700}"/>
              </a:ext>
            </a:extLst>
          </p:cNvPr>
          <p:cNvSpPr/>
          <p:nvPr/>
        </p:nvSpPr>
        <p:spPr>
          <a:xfrm>
            <a:off x="1905000" y="1492250"/>
            <a:ext cx="7239000" cy="76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Rectangle 27">
            <a:extLst>
              <a:ext uri="{FF2B5EF4-FFF2-40B4-BE49-F238E27FC236}">
                <a16:creationId xmlns:a16="http://schemas.microsoft.com/office/drawing/2014/main" id="{A37C2BAD-5D5B-4E30-961B-D3B60EF1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0910"/>
            <a:ext cx="74676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BAGIAN 4</a:t>
            </a:r>
          </a:p>
          <a:p>
            <a:pPr algn="ctr" eaLnBrk="1" hangingPunct="1">
              <a:spcBef>
                <a:spcPts val="575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LAPORAN HASIL KALIBRASI</a:t>
            </a:r>
          </a:p>
        </p:txBody>
      </p:sp>
      <p:sp>
        <p:nvSpPr>
          <p:cNvPr id="43" name="Rectangle 4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8EB7F52E-FCE2-4D42-AB52-E4C51A97AB64}"/>
              </a:ext>
            </a:extLst>
          </p:cNvPr>
          <p:cNvSpPr/>
          <p:nvPr/>
        </p:nvSpPr>
        <p:spPr>
          <a:xfrm>
            <a:off x="1590675" y="4314825"/>
            <a:ext cx="12684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Why Calibration</a:t>
            </a:r>
          </a:p>
        </p:txBody>
      </p:sp>
      <p:sp>
        <p:nvSpPr>
          <p:cNvPr id="44" name="Rectangle 4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1EF22997-F190-4C01-86EB-DCCCFA08C400}"/>
              </a:ext>
            </a:extLst>
          </p:cNvPr>
          <p:cNvSpPr/>
          <p:nvPr/>
        </p:nvSpPr>
        <p:spPr>
          <a:xfrm>
            <a:off x="2886075" y="4314825"/>
            <a:ext cx="11826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SS Calibration</a:t>
            </a:r>
          </a:p>
        </p:txBody>
      </p:sp>
      <p:sp>
        <p:nvSpPr>
          <p:cNvPr id="45" name="Rectangle 44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EE38249-1051-45D1-8BC8-39D8251E747D}"/>
              </a:ext>
            </a:extLst>
          </p:cNvPr>
          <p:cNvSpPr/>
          <p:nvPr/>
        </p:nvSpPr>
        <p:spPr>
          <a:xfrm>
            <a:off x="4029075" y="4314825"/>
            <a:ext cx="132397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Tenik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Calibration</a:t>
            </a:r>
          </a:p>
        </p:txBody>
      </p:sp>
      <p:sp>
        <p:nvSpPr>
          <p:cNvPr id="46" name="Rectangle 45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AEC9781A-AEFF-41E9-93BC-86B5A3529D3B}"/>
              </a:ext>
            </a:extLst>
          </p:cNvPr>
          <p:cNvSpPr/>
          <p:nvPr/>
        </p:nvSpPr>
        <p:spPr>
          <a:xfrm>
            <a:off x="5324475" y="4314825"/>
            <a:ext cx="10128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Uncertainty</a:t>
            </a:r>
          </a:p>
        </p:txBody>
      </p:sp>
      <p:sp>
        <p:nvSpPr>
          <p:cNvPr id="47" name="Rectangle 46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44E9400F-7497-4436-8E85-7561D7E4585C}"/>
              </a:ext>
            </a:extLst>
          </p:cNvPr>
          <p:cNvSpPr/>
          <p:nvPr/>
        </p:nvSpPr>
        <p:spPr>
          <a:xfrm>
            <a:off x="6391275" y="4314825"/>
            <a:ext cx="1293813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388" indent="-179388">
              <a:defRPr/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	Pressure Gauge</a:t>
            </a:r>
          </a:p>
        </p:txBody>
      </p:sp>
      <p:sp>
        <p:nvSpPr>
          <p:cNvPr id="15374" name="TextBox 31">
            <a:extLst>
              <a:ext uri="{FF2B5EF4-FFF2-40B4-BE49-F238E27FC236}">
                <a16:creationId xmlns:a16="http://schemas.microsoft.com/office/drawing/2014/main" id="{C213B213-2437-4622-895C-69D395C9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0200"/>
            <a:ext cx="7239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>
                <a:latin typeface="Cambria" panose="02040503050406030204" pitchFamily="18" charset="0"/>
              </a:rPr>
              <a:t>Cikarang Square Blok B No.11, Jl. Raya Cibarusah, Cikarang Selatan 17530, Jawa Barat</a:t>
            </a:r>
          </a:p>
          <a:p>
            <a:pPr algn="r"/>
            <a:r>
              <a:rPr lang="en-US" altLang="en-US" sz="1000">
                <a:latin typeface="Cambria" panose="02040503050406030204" pitchFamily="18" charset="0"/>
              </a:rPr>
              <a:t>Tlp : (021) 89321314-5 / (021) 89321323 Fax: : 021-9067204. www. sentralkalibrasi.co.id</a:t>
            </a:r>
          </a:p>
          <a:p>
            <a:pPr algn="r"/>
            <a:endParaRPr lang="en-US" altLang="en-US" sz="1000"/>
          </a:p>
        </p:txBody>
      </p:sp>
      <p:pic>
        <p:nvPicPr>
          <p:cNvPr id="15375" name="Picture 36" descr="http://phitagoras.co.id/wp-content/uploads/2012/04/training-ISO-17025-sistem-manajemen-laboratorium.gif">
            <a:extLst>
              <a:ext uri="{FF2B5EF4-FFF2-40B4-BE49-F238E27FC236}">
                <a16:creationId xmlns:a16="http://schemas.microsoft.com/office/drawing/2014/main" id="{07962831-E053-49D2-8DE5-AF1A621E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454025"/>
            <a:ext cx="2162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4">
            <a:extLst>
              <a:ext uri="{FF2B5EF4-FFF2-40B4-BE49-F238E27FC236}">
                <a16:creationId xmlns:a16="http://schemas.microsoft.com/office/drawing/2014/main" id="{D77367B3-8AAD-435E-9EA4-E8AF02CE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"/>
            <a:ext cx="144780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38">
            <a:extLst>
              <a:ext uri="{FF2B5EF4-FFF2-40B4-BE49-F238E27FC236}">
                <a16:creationId xmlns:a16="http://schemas.microsoft.com/office/drawing/2014/main" id="{BE0BEF46-2D94-47DB-B13B-EFC50D541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7" descr="IMG_5258.JPG">
            <a:extLst>
              <a:ext uri="{FF2B5EF4-FFF2-40B4-BE49-F238E27FC236}">
                <a16:creationId xmlns:a16="http://schemas.microsoft.com/office/drawing/2014/main" id="{6CBC0D93-D61C-4983-8948-FDB41486C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r="7143"/>
          <a:stretch>
            <a:fillRect/>
          </a:stretch>
        </p:blipFill>
        <p:spPr bwMode="auto">
          <a:xfrm>
            <a:off x="0" y="4640263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8" descr="IMG_5269.JPG">
            <a:extLst>
              <a:ext uri="{FF2B5EF4-FFF2-40B4-BE49-F238E27FC236}">
                <a16:creationId xmlns:a16="http://schemas.microsoft.com/office/drawing/2014/main" id="{F91E9E69-B4AA-42F9-858E-8E61868A2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14999"/>
          <a:stretch>
            <a:fillRect/>
          </a:stretch>
        </p:blipFill>
        <p:spPr bwMode="auto">
          <a:xfrm>
            <a:off x="2209800" y="4640263"/>
            <a:ext cx="228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Picture 19" descr="IMG_5290.JPG">
            <a:extLst>
              <a:ext uri="{FF2B5EF4-FFF2-40B4-BE49-F238E27FC236}">
                <a16:creationId xmlns:a16="http://schemas.microsoft.com/office/drawing/2014/main" id="{04461459-3B52-4147-A548-9E10C2BA90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833" r="14999"/>
          <a:stretch>
            <a:fillRect/>
          </a:stretch>
        </p:blipFill>
        <p:spPr bwMode="auto">
          <a:xfrm>
            <a:off x="4419600" y="4640263"/>
            <a:ext cx="22860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1" name="Picture 20" descr="IMG_1056.JPG">
            <a:extLst>
              <a:ext uri="{FF2B5EF4-FFF2-40B4-BE49-F238E27FC236}">
                <a16:creationId xmlns:a16="http://schemas.microsoft.com/office/drawing/2014/main" id="{C2329A18-0E55-4902-B753-7ECEEB6BDC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5000" b="1250"/>
          <a:stretch>
            <a:fillRect/>
          </a:stretch>
        </p:blipFill>
        <p:spPr bwMode="auto">
          <a:xfrm>
            <a:off x="6705600" y="4640263"/>
            <a:ext cx="2438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Rectangle 6">
            <a:extLst>
              <a:ext uri="{FF2B5EF4-FFF2-40B4-BE49-F238E27FC236}">
                <a16:creationId xmlns:a16="http://schemas.microsoft.com/office/drawing/2014/main" id="{2A214102-8A17-47E3-991B-6DFBE537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88113"/>
            <a:ext cx="3074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/>
              <a:t>www.sentralkalibrasi.co.id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21FECF-0ACA-4A62-8E28-25E279FD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34928803"/>
      </p:ext>
    </p:extLst>
  </p:cSld>
  <p:clrMapOvr>
    <a:masterClrMapping/>
  </p:clrMapOvr>
  <p:transition spd="slow">
    <p:pull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5555"/>
            <a:ext cx="4114800" cy="5825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004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577"/>
            <a:ext cx="9144000" cy="968024"/>
          </a:xfrm>
        </p:spPr>
        <p:txBody>
          <a:bodyPr/>
          <a:lstStyle/>
          <a:p>
            <a:r>
              <a:rPr lang="en-US" sz="3200" b="1" dirty="0" err="1"/>
              <a:t>Contoh</a:t>
            </a:r>
            <a:r>
              <a:rPr lang="en-US" sz="3200" b="1" dirty="0"/>
              <a:t> </a:t>
            </a:r>
            <a:r>
              <a:rPr lang="en-US" sz="3200" b="1" dirty="0" err="1"/>
              <a:t>Sertifikat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yang </a:t>
            </a:r>
            <a:r>
              <a:rPr lang="en-US" sz="3200" b="1" dirty="0" err="1"/>
              <a:t>Diterbitkan</a:t>
            </a:r>
            <a:r>
              <a:rPr lang="en-US" sz="3200" b="1" dirty="0"/>
              <a:t> Lab SSC</a:t>
            </a:r>
            <a:endParaRPr lang="id-ID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42" y="1026623"/>
            <a:ext cx="4740058" cy="56841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2600" y="3581400"/>
            <a:ext cx="25146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DBD8DF-371F-4FCC-B054-72688917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666212535"/>
      </p:ext>
    </p:extLst>
  </p:cSld>
  <p:clrMapOvr>
    <a:masterClrMapping/>
  </p:clrMapOvr>
  <p:transition spd="slow"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Diagonal Corner Rectangle 18"/>
          <p:cNvSpPr/>
          <p:nvPr/>
        </p:nvSpPr>
        <p:spPr>
          <a:xfrm>
            <a:off x="228600" y="4220468"/>
            <a:ext cx="8610600" cy="1494532"/>
          </a:xfrm>
          <a:prstGeom prst="round2Diag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anchor="ctr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4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Akurasi</a:t>
            </a:r>
            <a:r>
              <a:rPr lang="en-US" sz="2400" dirty="0">
                <a:solidFill>
                  <a:schemeClr val="tx1"/>
                </a:solidFill>
                <a:latin typeface="Trebuchet MS" pitchFamily="34" charset="0"/>
              </a:rPr>
              <a:t>  :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Kedekatan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antara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nilai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yang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terbaca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pada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alat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ukur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dengan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nilai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 yang </a:t>
            </a:r>
            <a:r>
              <a:rPr lang="en-US" sz="2400" i="1" dirty="0" err="1">
                <a:solidFill>
                  <a:schemeClr val="tx1"/>
                </a:solidFill>
                <a:latin typeface="Trebuchet MS" pitchFamily="34" charset="0"/>
              </a:rPr>
              <a:t>sebenarnya</a:t>
            </a:r>
            <a:r>
              <a:rPr lang="en-US" sz="2400" i="1" dirty="0">
                <a:solidFill>
                  <a:schemeClr val="tx1"/>
                </a:solidFill>
                <a:latin typeface="Trebuchet MS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grpSp>
        <p:nvGrpSpPr>
          <p:cNvPr id="21509" name="Group 26"/>
          <p:cNvGrpSpPr>
            <a:grpSpLocks/>
          </p:cNvGrpSpPr>
          <p:nvPr/>
        </p:nvGrpSpPr>
        <p:grpSpPr bwMode="auto">
          <a:xfrm>
            <a:off x="990600" y="1991171"/>
            <a:ext cx="2133600" cy="1838325"/>
            <a:chOff x="-1600200" y="2667000"/>
            <a:chExt cx="2590800" cy="2438400"/>
          </a:xfrm>
        </p:grpSpPr>
        <p:sp>
          <p:nvSpPr>
            <p:cNvPr id="21519" name="Oval 4"/>
            <p:cNvSpPr>
              <a:spLocks noChangeArrowheads="1"/>
            </p:cNvSpPr>
            <p:nvPr/>
          </p:nvSpPr>
          <p:spPr bwMode="ltGray">
            <a:xfrm>
              <a:off x="-1600200" y="2667000"/>
              <a:ext cx="2590800" cy="24384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0" name="Oval 5"/>
            <p:cNvSpPr>
              <a:spLocks noChangeArrowheads="1"/>
            </p:cNvSpPr>
            <p:nvPr/>
          </p:nvSpPr>
          <p:spPr bwMode="ltGray">
            <a:xfrm>
              <a:off x="-1371600" y="2895600"/>
              <a:ext cx="2133600" cy="2057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1" name="Oval 6"/>
            <p:cNvSpPr>
              <a:spLocks noChangeArrowheads="1"/>
            </p:cNvSpPr>
            <p:nvPr/>
          </p:nvSpPr>
          <p:spPr bwMode="ltGray">
            <a:xfrm>
              <a:off x="-1219200" y="3048000"/>
              <a:ext cx="1752600" cy="167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2" name="Oval 7"/>
            <p:cNvSpPr>
              <a:spLocks noChangeArrowheads="1"/>
            </p:cNvSpPr>
            <p:nvPr/>
          </p:nvSpPr>
          <p:spPr bwMode="ltGray">
            <a:xfrm>
              <a:off x="-990600" y="3276600"/>
              <a:ext cx="1295400" cy="12192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3" name="Oval 8"/>
            <p:cNvSpPr>
              <a:spLocks noChangeArrowheads="1"/>
            </p:cNvSpPr>
            <p:nvPr/>
          </p:nvSpPr>
          <p:spPr bwMode="ltGray">
            <a:xfrm>
              <a:off x="-762000" y="3505200"/>
              <a:ext cx="914400" cy="8382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4" name="Oval 9"/>
            <p:cNvSpPr>
              <a:spLocks noChangeArrowheads="1"/>
            </p:cNvSpPr>
            <p:nvPr/>
          </p:nvSpPr>
          <p:spPr bwMode="ltGray">
            <a:xfrm>
              <a:off x="-533400" y="3657600"/>
              <a:ext cx="457200" cy="457200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5" name="Oval 16"/>
            <p:cNvSpPr>
              <a:spLocks noChangeArrowheads="1"/>
            </p:cNvSpPr>
            <p:nvPr/>
          </p:nvSpPr>
          <p:spPr bwMode="auto">
            <a:xfrm>
              <a:off x="-533400" y="38862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6" name="Oval 17"/>
            <p:cNvSpPr>
              <a:spLocks noChangeArrowheads="1"/>
            </p:cNvSpPr>
            <p:nvPr/>
          </p:nvSpPr>
          <p:spPr bwMode="auto">
            <a:xfrm>
              <a:off x="-381000" y="37338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7" name="Oval 20"/>
            <p:cNvSpPr>
              <a:spLocks noChangeArrowheads="1"/>
            </p:cNvSpPr>
            <p:nvPr/>
          </p:nvSpPr>
          <p:spPr bwMode="auto">
            <a:xfrm>
              <a:off x="-228600" y="38862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28" name="Oval 21"/>
            <p:cNvSpPr>
              <a:spLocks noChangeArrowheads="1"/>
            </p:cNvSpPr>
            <p:nvPr/>
          </p:nvSpPr>
          <p:spPr bwMode="auto">
            <a:xfrm>
              <a:off x="-228600" y="37338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21510" name="Group 40"/>
          <p:cNvGrpSpPr>
            <a:grpSpLocks/>
          </p:cNvGrpSpPr>
          <p:nvPr/>
        </p:nvGrpSpPr>
        <p:grpSpPr bwMode="auto">
          <a:xfrm>
            <a:off x="4572000" y="3048000"/>
            <a:ext cx="228600" cy="228600"/>
            <a:chOff x="2514600" y="3810000"/>
            <a:chExt cx="228600" cy="228600"/>
          </a:xfrm>
        </p:grpSpPr>
        <p:sp>
          <p:nvSpPr>
            <p:cNvPr id="21516" name="Oval 18"/>
            <p:cNvSpPr>
              <a:spLocks noChangeArrowheads="1"/>
            </p:cNvSpPr>
            <p:nvPr/>
          </p:nvSpPr>
          <p:spPr bwMode="auto">
            <a:xfrm>
              <a:off x="2514600" y="3962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17" name="Oval 19"/>
            <p:cNvSpPr>
              <a:spLocks noChangeArrowheads="1"/>
            </p:cNvSpPr>
            <p:nvPr/>
          </p:nvSpPr>
          <p:spPr bwMode="auto">
            <a:xfrm>
              <a:off x="2667000" y="3962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518" name="Oval 29"/>
            <p:cNvSpPr>
              <a:spLocks noChangeArrowheads="1"/>
            </p:cNvSpPr>
            <p:nvPr/>
          </p:nvSpPr>
          <p:spPr bwMode="auto">
            <a:xfrm>
              <a:off x="2514600" y="3810000"/>
              <a:ext cx="152400" cy="1524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514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Rectangle 1"/>
          <p:cNvSpPr>
            <a:spLocks noChangeArrowheads="1"/>
          </p:cNvSpPr>
          <p:nvPr/>
        </p:nvSpPr>
        <p:spPr bwMode="auto">
          <a:xfrm>
            <a:off x="147638" y="5827713"/>
            <a:ext cx="86233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sz="1400" i="1"/>
              <a:t>Measurement Accuracy : closeness of agreement between a measured quantity value and a true quantity value of a measurand</a:t>
            </a:r>
          </a:p>
          <a:p>
            <a:pPr algn="r"/>
            <a:r>
              <a:rPr lang="en-US" sz="1400" i="1"/>
              <a:t> (JCGM 200 – 2012)</a:t>
            </a:r>
          </a:p>
          <a:p>
            <a:pPr algn="just"/>
            <a:endParaRPr lang="en-US" sz="1400" i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628" y="502964"/>
            <a:ext cx="5493830" cy="35508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6D903-6FF6-4753-96E3-21BC70CD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123424395"/>
      </p:ext>
    </p:extLst>
  </p:cSld>
  <p:clrMapOvr>
    <a:masterClrMapping/>
  </p:clrMapOvr>
  <p:transition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4400" b="1" dirty="0" err="1"/>
              <a:t>Perhitungan</a:t>
            </a:r>
            <a:r>
              <a:rPr lang="en-US" sz="4400" b="1" dirty="0"/>
              <a:t> </a:t>
            </a:r>
            <a:r>
              <a:rPr lang="en-US" sz="4400" b="1" dirty="0" err="1"/>
              <a:t>Koreksi</a:t>
            </a:r>
            <a:r>
              <a:rPr lang="en-US" sz="4400" b="1" dirty="0"/>
              <a:t> </a:t>
            </a:r>
            <a:r>
              <a:rPr lang="en-US" sz="4400" b="1" dirty="0" err="1"/>
              <a:t>dan</a:t>
            </a:r>
            <a:r>
              <a:rPr lang="en-US" sz="4400" b="1" dirty="0"/>
              <a:t> </a:t>
            </a:r>
            <a:r>
              <a:rPr lang="en-US" sz="4400" b="1" dirty="0" err="1"/>
              <a:t>Ketidakpastian</a:t>
            </a:r>
            <a:r>
              <a:rPr lang="en-US" sz="4400" b="1" dirty="0"/>
              <a:t> </a:t>
            </a:r>
            <a:r>
              <a:rPr lang="en-US" sz="4400" b="1" dirty="0" err="1"/>
              <a:t>Kalibrasi</a:t>
            </a:r>
            <a:r>
              <a:rPr lang="en-US" sz="4400" b="1" dirty="0"/>
              <a:t> Pressure Gauge</a:t>
            </a:r>
            <a:endParaRPr lang="id-ID" sz="4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1676560"/>
            <a:ext cx="8210550" cy="2637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id-ID" b="1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id-ID" b="1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id-ID" b="1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b="1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b="1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b="1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id-ID" b="1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b="1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-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b="1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100"/>
              </a:lnSpc>
              <a:spcBef>
                <a:spcPts val="40"/>
              </a:spcBef>
              <a:spcAft>
                <a:spcPts val="0"/>
              </a:spcAft>
            </a:pPr>
            <a:r>
              <a:rPr lang="id-ID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971800" algn="ctr"/>
                <a:tab pos="5943600" algn="r"/>
              </a:tabLst>
            </a:pP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 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</a:t>
            </a:r>
            <a:r>
              <a:rPr lang="en-US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ix</a:t>
            </a:r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914400" algn="just">
              <a:lnSpc>
                <a:spcPct val="115000"/>
              </a:lnSpc>
              <a:spcAft>
                <a:spcPts val="0"/>
              </a:spcAft>
              <a:tabLst>
                <a:tab pos="2971800" algn="ctr"/>
                <a:tab pos="5943600" algn="r"/>
                <a:tab pos="1028700" algn="l"/>
                <a:tab pos="1257300" algn="l"/>
                <a:tab pos="2971800" algn="ctr"/>
                <a:tab pos="5943600" algn="r"/>
              </a:tabLs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	</a:t>
            </a:r>
          </a:p>
          <a:p>
            <a:pPr marL="1257300" indent="-914400" algn="just">
              <a:lnSpc>
                <a:spcPct val="115000"/>
              </a:lnSpc>
              <a:spcAft>
                <a:spcPts val="0"/>
              </a:spcAft>
              <a:tabLst>
                <a:tab pos="2971800" algn="ctr"/>
                <a:tab pos="5943600" algn="r"/>
                <a:tab pos="1028700" algn="l"/>
                <a:tab pos="1257300" algn="l"/>
                <a:tab pos="2971800" algn="ctr"/>
                <a:tab pos="5943600" algn="r"/>
              </a:tabLst>
            </a:pP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Koreksi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pembacaan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914400" algn="just">
              <a:lnSpc>
                <a:spcPct val="115000"/>
              </a:lnSpc>
              <a:spcAft>
                <a:spcPts val="0"/>
              </a:spcAft>
              <a:tabLst>
                <a:tab pos="2971800" algn="ctr"/>
                <a:tab pos="5943600" algn="r"/>
                <a:tab pos="1028700" algn="l"/>
                <a:tab pos="1257300" algn="l"/>
                <a:tab pos="2971800" algn="ctr"/>
                <a:tab pos="5943600" algn="r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914400" algn="just">
              <a:lnSpc>
                <a:spcPct val="115000"/>
              </a:lnSpc>
              <a:spcAft>
                <a:spcPts val="0"/>
              </a:spcAft>
              <a:tabLst>
                <a:tab pos="2971800" algn="ctr"/>
                <a:tab pos="5943600" algn="r"/>
                <a:tab pos="1028700" algn="l"/>
                <a:tab pos="1257300" algn="l"/>
                <a:tab pos="2971800" algn="ctr"/>
                <a:tab pos="5943600" algn="r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ix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Pembacaan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UUT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914400" algn="just">
              <a:lnSpc>
                <a:spcPct val="115000"/>
              </a:lnSpc>
              <a:spcAft>
                <a:spcPts val="0"/>
              </a:spcAft>
              <a:tabLst>
                <a:tab pos="2971800" algn="ctr"/>
                <a:tab pos="5943600" algn="r"/>
                <a:tab pos="1028700" algn="l"/>
                <a:tab pos="1257300" algn="l"/>
                <a:tab pos="2971800" algn="ctr"/>
                <a:tab pos="5943600" algn="r"/>
              </a:tabLs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Koreksi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Standard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37651"/>
            <a:ext cx="9144000" cy="204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 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uku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 di p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uh o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eh k</a:t>
            </a:r>
            <a:r>
              <a:rPr lang="id-ID" spc="-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spc="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pada pressure gauge dap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di n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 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 b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spc="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t:</a:t>
            </a:r>
            <a:endParaRPr lang="en-US" dirty="0"/>
          </a:p>
          <a:p>
            <a:pPr algn="ctr">
              <a:lnSpc>
                <a:spcPct val="115000"/>
              </a:lnSpc>
              <a:spcBef>
                <a:spcPts val="35"/>
              </a:spcBef>
              <a:spcAft>
                <a:spcPts val="0"/>
              </a:spcAft>
            </a:pPr>
            <a:b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b="1" spc="2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spc="25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b="1" spc="-3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b="1" spc="-4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s) +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-6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b="1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hys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-6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b="1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grav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u(</a:t>
            </a:r>
            <a:r>
              <a:rPr lang="id-ID" b="1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dev.0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b="1" spc="-6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(drift</a:t>
            </a: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Bef>
                <a:spcPts val="35"/>
              </a:spcBef>
              <a:spcAft>
                <a:spcPts val="0"/>
              </a:spcAft>
            </a:pPr>
            <a:r>
              <a:rPr lang="id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52780" indent="400050" algn="just">
              <a:lnSpc>
                <a:spcPts val="1750"/>
              </a:lnSpc>
              <a:spcAft>
                <a:spcPts val="0"/>
              </a:spcAf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	: 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idak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ian pe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ka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p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uh 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364F0E-4D9C-4886-BE00-9854A915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574533368"/>
      </p:ext>
    </p:extLst>
  </p:cSld>
  <p:clrMapOvr>
    <a:masterClrMapping/>
  </p:clrMapOvr>
  <p:transition spd="slow">
    <p:pull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Pertama</a:t>
            </a:r>
            <a:r>
              <a:rPr lang="en-US" sz="3200" b="1" dirty="0"/>
              <a:t> : </a:t>
            </a:r>
            <a:br>
              <a:rPr lang="en-US" sz="3200" b="1" dirty="0"/>
            </a:br>
            <a:r>
              <a:rPr lang="en-US" sz="3200" b="1" dirty="0"/>
              <a:t>Repeatability (</a:t>
            </a:r>
            <a:r>
              <a:rPr lang="en-US" sz="3200" b="1" dirty="0" err="1"/>
              <a:t>Daya</a:t>
            </a:r>
            <a:r>
              <a:rPr lang="en-US" sz="3200" b="1" dirty="0"/>
              <a:t> </a:t>
            </a:r>
            <a:r>
              <a:rPr lang="en-US" sz="3200" b="1" dirty="0" err="1"/>
              <a:t>Ulang</a:t>
            </a:r>
            <a:r>
              <a:rPr lang="en-US" sz="3200" b="1" dirty="0"/>
              <a:t> </a:t>
            </a:r>
            <a:r>
              <a:rPr lang="en-US" sz="3200" b="1" dirty="0" err="1"/>
              <a:t>Pembacaan</a:t>
            </a:r>
            <a:r>
              <a:rPr lang="en-US" sz="3200" b="1" dirty="0"/>
              <a:t>)</a:t>
            </a:r>
            <a:endParaRPr lang="id-ID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692227"/>
                <a:ext cx="9144000" cy="516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 repeatability 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(b’)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dihitung dengan rumus: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b’ 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up, j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| (x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3,0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(x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1,0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)|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b’ 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down, j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| (x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4,0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(x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x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2,0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)|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b’ 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mean 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max {b’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up,j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, b’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down,j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dimana,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b’ 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repeatability posisi naik dari titik ukur j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b’ 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down,j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repeatability posisi turun dari titik ukur j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 = 0 adalah nilai pada posisi nol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pe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ngu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p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acaan den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i="1" spc="5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i="1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ep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d-ID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id-ID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’ </m:t>
                        </m:r>
                        <m:r>
                          <m:rPr>
                            <m:nor/>
                          </m:rPr>
                          <a:rPr lang="id-ID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id-ID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id-ID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id-ID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0215"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 v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~ (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ibu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7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rectangular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c</a:t>
                </a:r>
                <a:r>
                  <a:rPr lang="id-ID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2227"/>
                <a:ext cx="9144000" cy="5165773"/>
              </a:xfrm>
              <a:prstGeom prst="rect">
                <a:avLst/>
              </a:prstGeom>
              <a:blipFill rotWithShape="0">
                <a:blip r:embed="rId2"/>
                <a:stretch>
                  <a:fillRect t="-354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99887"/>
            <a:ext cx="3543300" cy="28670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FFC53-1613-4393-9FA4-8186687C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675712263"/>
      </p:ext>
    </p:extLst>
  </p:cSld>
  <p:clrMapOvr>
    <a:masterClrMapping/>
  </p:clrMapOvr>
  <p:transition spd="slow">
    <p:pull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05" y="3116120"/>
            <a:ext cx="2289290" cy="3605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Kedua</a:t>
            </a:r>
            <a:r>
              <a:rPr lang="en-US" sz="3200" b="1" dirty="0"/>
              <a:t> : </a:t>
            </a:r>
            <a:br>
              <a:rPr lang="en-US" sz="3200" b="1" dirty="0"/>
            </a:b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Standar</a:t>
            </a:r>
            <a:endParaRPr lang="id-ID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4359" y="2342138"/>
                <a:ext cx="8502881" cy="3548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7620" algn="just">
                  <a:lnSpc>
                    <a:spcPct val="115000"/>
                  </a:lnSpc>
                  <a:spcBef>
                    <a:spcPts val="145"/>
                  </a:spcBef>
                  <a:spcAft>
                    <a:spcPts val="0"/>
                  </a:spcAf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 ket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nda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ang di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d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Ka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di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tah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h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fa</a:t>
                </a:r>
                <a:r>
                  <a:rPr lang="en-US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kup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pc="-2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15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ke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enta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 U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id-ID" spc="-2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15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-1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(Ps)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95 </m:t>
                            </m:r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𝑠𝑡𝑑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95 </m:t>
                            </m:r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𝑠𝑡𝑑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just">
                  <a:lnSpc>
                    <a:spcPct val="115000"/>
                  </a:lnSpc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 nilai koefiesien sensitifitas c</a:t>
                </a:r>
                <a:r>
                  <a:rPr lang="id-ID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1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b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endParaRPr lang="en-US" dirty="0">
                  <a:effectLst/>
                </a:endParaRPr>
              </a:p>
              <a:p>
                <a:pPr marR="7620" algn="just">
                  <a:lnSpc>
                    <a:spcPts val="650"/>
                  </a:lnSpc>
                  <a:spcBef>
                    <a:spcPts val="30"/>
                  </a:spcBef>
                  <a:spcAft>
                    <a:spcPts val="0"/>
                  </a:spcAft>
                </a:pPr>
                <a:b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Besarnya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d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aj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i="1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id-ID" i="1" spc="-5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leh 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7620" algn="just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onv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pc="-5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15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pada tab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el 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b="1" i="1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b="1" i="1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b="1" i="1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b="1" i="1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</a:t>
                </a:r>
                <a:r>
                  <a:rPr lang="id-ID" b="1" i="1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b="1" i="1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b="1" i="1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b="1" i="1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id-ID" b="1" i="1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d-ID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59" y="2342138"/>
                <a:ext cx="8502881" cy="3548600"/>
              </a:xfrm>
              <a:prstGeom prst="rect">
                <a:avLst/>
              </a:prstGeom>
              <a:blipFill rotWithShape="0">
                <a:blip r:embed="rId3"/>
                <a:stretch>
                  <a:fillRect l="-573" t="-344" r="-502" b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1A3403-213B-4EF9-88CC-2FF838E8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598549073"/>
      </p:ext>
    </p:extLst>
  </p:cSld>
  <p:clrMapOvr>
    <a:masterClrMapping/>
  </p:clrMapOvr>
  <p:transition spd="slow">
    <p:pull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asil gambar untuk pressure gauge">
            <a:extLst>
              <a:ext uri="{FF2B5EF4-FFF2-40B4-BE49-F238E27FC236}">
                <a16:creationId xmlns:a16="http://schemas.microsoft.com/office/drawing/2014/main" id="{CE4B95A2-AB04-4BE3-B971-C99D76E4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12" y="1798638"/>
            <a:ext cx="3729644" cy="37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Ketiga</a:t>
            </a:r>
            <a:r>
              <a:rPr lang="en-US" sz="3200" b="1" dirty="0"/>
              <a:t> : </a:t>
            </a:r>
            <a:br>
              <a:rPr lang="en-US" sz="3200" b="1" dirty="0"/>
            </a:br>
            <a:r>
              <a:rPr lang="en-US" sz="3200" b="1" dirty="0" err="1"/>
              <a:t>Resolusi</a:t>
            </a:r>
            <a:r>
              <a:rPr lang="en-US" sz="3200" b="1" dirty="0"/>
              <a:t> </a:t>
            </a:r>
            <a:r>
              <a:rPr lang="en-US" sz="3200" b="1" dirty="0" err="1"/>
              <a:t>Alat</a:t>
            </a:r>
            <a:r>
              <a:rPr lang="en-US" sz="3200" b="1" dirty="0"/>
              <a:t> yang </a:t>
            </a:r>
            <a:r>
              <a:rPr lang="en-US" sz="3200" b="1" dirty="0" err="1"/>
              <a:t>Dikalibrasi</a:t>
            </a:r>
            <a:endParaRPr lang="id-ID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057400"/>
                <a:ext cx="8458200" cy="276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lat den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Bef>
                    <a:spcPts val="55"/>
                  </a:spcBef>
                  <a:spcAft>
                    <a:spcPts val="0"/>
                  </a:spcAft>
                </a:pPr>
                <a:b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pc="5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3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√3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endParaRPr lang="en-US" spc="-2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spc="-2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5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ana: </a:t>
                </a:r>
                <a:r>
                  <a:rPr lang="id-ID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id-ID" spc="-1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id-ID" spc="-5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 x </a:t>
                </a:r>
                <a:r>
                  <a:rPr lang="id-ID" spc="5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15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id-ID" spc="-1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lu</a:t>
                </a:r>
                <a:r>
                  <a:rPr lang="id-ID" spc="-5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daya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baca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 v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ibu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dan c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8458200" cy="2767552"/>
              </a:xfrm>
              <a:prstGeom prst="rect">
                <a:avLst/>
              </a:prstGeom>
              <a:blipFill rotWithShape="0">
                <a:blip r:embed="rId3"/>
                <a:stretch>
                  <a:fillRect t="-662" b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192C-6A4C-4662-B9AD-EF251933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74454067"/>
      </p:ext>
    </p:extLst>
  </p:cSld>
  <p:clrMapOvr>
    <a:masterClrMapping/>
  </p:clrMapOvr>
  <p:transition spd="slow">
    <p:pull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Keempat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Kelima</a:t>
            </a:r>
            <a:r>
              <a:rPr lang="en-US" sz="3200" b="1" dirty="0"/>
              <a:t> : </a:t>
            </a:r>
            <a:br>
              <a:rPr lang="en-US" sz="3200" b="1" dirty="0"/>
            </a:br>
            <a:r>
              <a:rPr lang="en-US" sz="3200" b="1" dirty="0" err="1"/>
              <a:t>Hysterisis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Pengaruh</a:t>
            </a:r>
            <a:r>
              <a:rPr lang="en-US" sz="3200" b="1" dirty="0"/>
              <a:t> </a:t>
            </a:r>
            <a:r>
              <a:rPr lang="en-US" sz="3200" b="1" dirty="0" err="1"/>
              <a:t>Gravitasi</a:t>
            </a:r>
            <a:endParaRPr lang="id-ID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798638"/>
                <a:ext cx="8991600" cy="1327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hysteresis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(hys)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𝑛𝑎𝑖𝑘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𝑡𝑢𝑟𝑢𝑛</m:t>
                        </m:r>
                      </m:num>
                      <m:den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√3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 v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ibu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dan c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8638"/>
                <a:ext cx="8991600" cy="1327415"/>
              </a:xfrm>
              <a:prstGeom prst="rect">
                <a:avLst/>
              </a:prstGeom>
              <a:blipFill rotWithShape="0">
                <a:blip r:embed="rId2"/>
                <a:stretch>
                  <a:fillRect t="-917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3429000"/>
                <a:ext cx="9144000" cy="3374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051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Hit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 k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ida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gravitasi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us: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 (grav)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d-ID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1000000</m:t>
                            </m:r>
                          </m:den>
                        </m:f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𝑔𝑛</m:t>
                        </m:r>
                      </m:num>
                      <m:den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√3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v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ibu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dan c</a:t>
                </a:r>
                <a:r>
                  <a:rPr lang="id-ID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id-ID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𝑘𝑎𝑝𝑎𝑠𝑖𝑡𝑎𝑠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𝑔𝑛</m:t>
                        </m:r>
                      </m:den>
                    </m:f>
                    <m:r>
                      <a:rPr lang="id-ID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.0.00001</m:t>
                        </m:r>
                      </m:e>
                    </m:d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 	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gravitasi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sebesar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9.80665 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0510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h =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selisih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ketinggian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pressure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standar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UUT.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id-ID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densitas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media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kalibrasi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9144000" cy="3374322"/>
              </a:xfrm>
              <a:prstGeom prst="rect">
                <a:avLst/>
              </a:prstGeom>
              <a:blipFill rotWithShape="0">
                <a:blip r:embed="rId3"/>
                <a:stretch>
                  <a:fillRect t="-542" b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B54807-D15A-4FB9-A5FD-AA396CF6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94046800"/>
      </p:ext>
    </p:extLst>
  </p:cSld>
  <p:clrMapOvr>
    <a:masterClrMapping/>
  </p:clrMapOvr>
  <p:transition spd="slow">
    <p:pull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Keenam</a:t>
            </a:r>
            <a:r>
              <a:rPr lang="en-US" sz="3200" b="1" dirty="0"/>
              <a:t>: </a:t>
            </a:r>
            <a:br>
              <a:rPr lang="en-US" sz="3200" b="1" dirty="0"/>
            </a:br>
            <a:r>
              <a:rPr lang="en-US" sz="3200" b="1" dirty="0"/>
              <a:t>Zero Deviation </a:t>
            </a:r>
            <a:r>
              <a:rPr lang="en-US" sz="3200" b="1" dirty="0" err="1"/>
              <a:t>Alat</a:t>
            </a:r>
            <a:r>
              <a:rPr lang="en-US" sz="3200" b="1" dirty="0"/>
              <a:t> yang </a:t>
            </a:r>
            <a:r>
              <a:rPr lang="en-US" sz="3200" b="1" dirty="0" err="1"/>
              <a:t>Dikalibrasi</a:t>
            </a:r>
            <a:endParaRPr lang="id-ID" sz="3200" b="1" dirty="0"/>
          </a:p>
        </p:txBody>
      </p:sp>
      <p:sp>
        <p:nvSpPr>
          <p:cNvPr id="18" name="Rectangle 17"/>
          <p:cNvSpPr/>
          <p:nvPr/>
        </p:nvSpPr>
        <p:spPr>
          <a:xfrm>
            <a:off x="5542" y="1798638"/>
            <a:ext cx="88392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2270" algn="just">
              <a:lnSpc>
                <a:spcPct val="115000"/>
              </a:lnSpc>
              <a:spcAft>
                <a:spcPts val="1000"/>
              </a:spcAft>
              <a:tabLst>
                <a:tab pos="2971800" algn="ctr"/>
                <a:tab pos="5943600" algn="r"/>
              </a:tabLs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Penyimpangan pembacaan nol (</a:t>
            </a:r>
            <a:r>
              <a:rPr lang="id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 deviation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ditentukan dengan persamaan :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98120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437223"/>
              </p:ext>
            </p:extLst>
          </p:nvPr>
        </p:nvGraphicFramePr>
        <p:xfrm>
          <a:off x="1106488" y="2357438"/>
          <a:ext cx="73009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040" imgH="279360" progId="Equation.3">
                  <p:embed/>
                </p:oleObj>
              </mc:Choice>
              <mc:Fallback>
                <p:oleObj name="Equation" r:id="rId2" imgW="3416040" imgH="27936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357438"/>
                        <a:ext cx="7300912" cy="576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-1386" y="3119479"/>
            <a:ext cx="8992985" cy="1776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4650" indent="-1268730" algn="just">
              <a:lnSpc>
                <a:spcPct val="115000"/>
              </a:lnSpc>
              <a:spcAft>
                <a:spcPts val="1000"/>
              </a:spcAft>
              <a:tabLst>
                <a:tab pos="2971800" algn="ctr"/>
                <a:tab pos="5943600" algn="r"/>
                <a:tab pos="1013460" algn="l"/>
                <a:tab pos="1546860" algn="l"/>
                <a:tab pos="2971800" algn="ctr"/>
                <a:tab pos="5943600" algn="r"/>
              </a:tabLs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dengan, 	</a:t>
            </a:r>
            <a:r>
              <a:rPr lang="id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d-ID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: penyimpangan pembacaan nol (</a:t>
            </a:r>
            <a:r>
              <a:rPr lang="id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 deviation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4650" indent="-1268730" algn="just">
              <a:lnSpc>
                <a:spcPct val="115000"/>
              </a:lnSpc>
              <a:spcAft>
                <a:spcPts val="1000"/>
              </a:spcAft>
              <a:tabLst>
                <a:tab pos="2971800" algn="ctr"/>
                <a:tab pos="5943600" algn="r"/>
                <a:tab pos="1013460" algn="l"/>
                <a:tab pos="1546860" algn="l"/>
                <a:tab pos="2971800" algn="ctr"/>
                <a:tab pos="5943600" algn="r"/>
              </a:tabLs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d-ID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ix(i,0)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: pembacaan pada siklus ke-i dan titik ukur 0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894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tabLst>
                <a:tab pos="2971800" algn="ctr"/>
                <a:tab pos="5943600" algn="r"/>
              </a:tabLs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Ketidakpastian standard </a:t>
            </a:r>
            <a:r>
              <a:rPr lang="id-ID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 Deviation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mempunyai distribusi rectangular, ditentukan dengan persamaan :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4038600" y="4853554"/>
            <a:ext cx="12954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393869"/>
              </p:ext>
            </p:extLst>
          </p:nvPr>
        </p:nvGraphicFramePr>
        <p:xfrm>
          <a:off x="3472362" y="4605765"/>
          <a:ext cx="1861638" cy="93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392" imgH="431613" progId="Equation.3">
                  <p:embed/>
                </p:oleObj>
              </mc:Choice>
              <mc:Fallback>
                <p:oleObj name="Equation" r:id="rId4" imgW="939392" imgH="4316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362" y="4605765"/>
                        <a:ext cx="1861638" cy="930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5542" y="5784373"/>
            <a:ext cx="738585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0"/>
              </a:spcAf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 v</a:t>
            </a:r>
            <a:r>
              <a:rPr lang="id-ID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id-ID" spc="-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d-ID" spc="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id-ID" spc="-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id-ID" spc="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id-ID" spc="-2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spc="1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id-ID" spc="-1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d-ID" spc="-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c</a:t>
            </a:r>
            <a:r>
              <a:rPr lang="id-ID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809E4-31A9-4189-9E92-A28F9052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1622049758"/>
      </p:ext>
    </p:extLst>
  </p:cSld>
  <p:clrMapOvr>
    <a:masterClrMapping/>
  </p:clrMapOvr>
  <p:transition spd="slow">
    <p:pull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Komponen</a:t>
            </a:r>
            <a:r>
              <a:rPr lang="en-US" sz="3200" b="1" dirty="0"/>
              <a:t> </a:t>
            </a:r>
            <a:r>
              <a:rPr lang="en-US" sz="3200" b="1" dirty="0" err="1"/>
              <a:t>Ketujuh</a:t>
            </a:r>
            <a:r>
              <a:rPr lang="en-US" sz="3200" b="1" dirty="0"/>
              <a:t>: </a:t>
            </a:r>
            <a:br>
              <a:rPr lang="en-US" sz="3200" b="1" dirty="0"/>
            </a:br>
            <a:r>
              <a:rPr lang="en-US" sz="3200" b="1" dirty="0"/>
              <a:t>Drift </a:t>
            </a:r>
            <a:r>
              <a:rPr lang="en-US" sz="3200" b="1" dirty="0" err="1"/>
              <a:t>Standar</a:t>
            </a:r>
            <a:endParaRPr lang="id-ID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803635"/>
                <a:ext cx="8991600" cy="4773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r>
                  <a:rPr lang="id-ID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Drift dievaluasi berdasarkan data kalibrasi standar yang terakhir dan yang sebelumnya, dihitung dengan persamaan: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2270" algn="just">
                  <a:lnSpc>
                    <a:spcPct val="115000"/>
                  </a:lnSpc>
                  <a:spcAft>
                    <a:spcPts val="1000"/>
                  </a:spcAft>
                  <a:tabLst>
                    <a:tab pos="2971800" algn="ctr"/>
                    <a:tab pos="5943600" algn="r"/>
                  </a:tabLst>
                </a:pP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0363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ketidakpastian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baku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drift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standar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70510"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(drift)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𝑑𝑟𝑖𝑓𝑡</m:t>
                        </m:r>
                      </m:num>
                      <m:den>
                        <m:r>
                          <a:rPr lang="id-ID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√3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 v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spc="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ibu</a:t>
                </a:r>
                <a:r>
                  <a:rPr lang="id-ID" spc="-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id-ID" spc="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</a:t>
                </a:r>
                <a:r>
                  <a:rPr lang="id-ID" spc="-2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id-ID" spc="1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id-ID" spc="-1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d-ID" spc="-5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dan c</a:t>
                </a:r>
                <a:r>
                  <a:rPr lang="id-ID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id-ID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635"/>
                <a:ext cx="8991600" cy="4773486"/>
              </a:xfrm>
              <a:prstGeom prst="rect">
                <a:avLst/>
              </a:prstGeom>
              <a:blipFill rotWithShape="0">
                <a:blip r:embed="rId2"/>
                <a:stretch>
                  <a:fillRect t="-383" r="-542" b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0" y="3321482"/>
            <a:ext cx="88354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kalibrasi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terkecil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kalibrasi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dihitung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nominal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4237" y="2350539"/>
            <a:ext cx="22955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CBA67-FFFB-4239-BBD1-4D88FC56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505923349"/>
      </p:ext>
    </p:extLst>
  </p:cSld>
  <p:clrMapOvr>
    <a:masterClrMapping/>
  </p:clrMapOvr>
  <p:transition spd="slow">
    <p:pull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baku</a:t>
            </a:r>
            <a:r>
              <a:rPr lang="en-US" sz="3200" b="1" dirty="0"/>
              <a:t> </a:t>
            </a:r>
            <a:r>
              <a:rPr lang="en-US" sz="3200" b="1" dirty="0" err="1"/>
              <a:t>Gabungan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br>
              <a:rPr lang="en-US" sz="3200" b="1" dirty="0"/>
            </a:b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Bentangan</a:t>
            </a:r>
            <a:r>
              <a:rPr lang="en-US" sz="3200" b="1" dirty="0"/>
              <a:t> (U95 </a:t>
            </a:r>
            <a:r>
              <a:rPr lang="en-US" sz="3200" b="1" dirty="0" err="1"/>
              <a:t>atau</a:t>
            </a:r>
            <a:r>
              <a:rPr lang="en-US" sz="3200" b="1" dirty="0"/>
              <a:t> </a:t>
            </a:r>
            <a:r>
              <a:rPr lang="en-US" sz="3200" b="1" dirty="0" err="1"/>
              <a:t>Ue</a:t>
            </a:r>
            <a:r>
              <a:rPr lang="en-US" sz="3200" b="1" dirty="0"/>
              <a:t>)</a:t>
            </a:r>
            <a:endParaRPr lang="id-ID" sz="3200" b="1" dirty="0"/>
          </a:p>
        </p:txBody>
      </p:sp>
      <p:sp>
        <p:nvSpPr>
          <p:cNvPr id="8" name="Rectangle 7"/>
          <p:cNvSpPr txBox="1">
            <a:spLocks/>
          </p:cNvSpPr>
          <p:nvPr/>
        </p:nvSpPr>
        <p:spPr bwMode="auto">
          <a:xfrm>
            <a:off x="685800" y="1796141"/>
            <a:ext cx="7772400" cy="391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Ketidakpastian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gabungan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d-ID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kalibrasi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pressure gauge :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asumsi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ketidakpastian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bentangannya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cakupan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 = 2) :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d-ID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2</a:t>
            </a: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004770"/>
              </p:ext>
            </p:extLst>
          </p:nvPr>
        </p:nvGraphicFramePr>
        <p:xfrm>
          <a:off x="3090862" y="2196649"/>
          <a:ext cx="28098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29810" imgH="482391" progId="Equation.3">
                  <p:embed/>
                </p:oleObj>
              </mc:Choice>
              <mc:Fallback>
                <p:oleObj name="Equation" r:id="rId2" imgW="1129810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2" y="2196649"/>
                        <a:ext cx="2809875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AAD86-B5C8-45CF-94BE-BF2ECDF0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286679322"/>
      </p:ext>
    </p:extLst>
  </p:cSld>
  <p:clrMapOvr>
    <a:masterClrMapping/>
  </p:clrMapOvr>
  <p:transition spd="slow">
    <p:pull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/>
          </p:cNvSpPr>
          <p:nvPr/>
        </p:nvSpPr>
        <p:spPr bwMode="auto">
          <a:xfrm>
            <a:off x="685800" y="1796141"/>
            <a:ext cx="7772400" cy="391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yang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umumnya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diasumsikan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diketahui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derajat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kebebasan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kepercayaan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95%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None/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275806" y="2667000"/>
          <a:ext cx="2592387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672840" progId="Equation.3">
                  <p:embed/>
                </p:oleObj>
              </mc:Choice>
              <mc:Fallback>
                <p:oleObj name="Equation" r:id="rId2" imgW="113004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06" y="2667000"/>
                        <a:ext cx="2592387" cy="1443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646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Mencari</a:t>
            </a:r>
            <a:r>
              <a:rPr lang="en-US" sz="3200" b="1" dirty="0"/>
              <a:t> </a:t>
            </a:r>
            <a:r>
              <a:rPr lang="en-US" sz="3200" b="1" dirty="0" err="1"/>
              <a:t>nilai</a:t>
            </a:r>
            <a:r>
              <a:rPr lang="en-US" sz="3200" b="1" dirty="0"/>
              <a:t> k (coverage factor)</a:t>
            </a:r>
            <a:endParaRPr lang="id-ID" sz="32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BD287-8D29-4307-8984-5D4B4F04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4206004709"/>
      </p:ext>
    </p:extLst>
  </p:cSld>
  <p:clrMapOvr>
    <a:masterClrMapping/>
  </p:clrMapOvr>
  <p:transition spd="slow">
    <p:pull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68710"/>
            <a:ext cx="5500726" cy="527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43504" y="1571612"/>
            <a:ext cx="500066" cy="521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62532-DED5-4C64-AADD-7702ECBF3EAC}"/>
              </a:ext>
            </a:extLst>
          </p:cNvPr>
          <p:cNvSpPr/>
          <p:nvPr/>
        </p:nvSpPr>
        <p:spPr>
          <a:xfrm>
            <a:off x="0" y="-13446"/>
            <a:ext cx="9144000" cy="1491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325563"/>
          </a:xfrm>
        </p:spPr>
        <p:txBody>
          <a:bodyPr/>
          <a:lstStyle/>
          <a:p>
            <a:r>
              <a:rPr lang="en-US" sz="3200" b="1" dirty="0" err="1"/>
              <a:t>Perhitungan</a:t>
            </a:r>
            <a:r>
              <a:rPr lang="en-US" sz="3200" b="1" dirty="0"/>
              <a:t> </a:t>
            </a:r>
            <a:r>
              <a:rPr lang="en-US" sz="3200" b="1" dirty="0" err="1"/>
              <a:t>Ketidakpastian</a:t>
            </a:r>
            <a:r>
              <a:rPr lang="en-US" sz="3200" b="1" dirty="0"/>
              <a:t> </a:t>
            </a:r>
            <a:r>
              <a:rPr lang="en-US" sz="3200" b="1" dirty="0" err="1"/>
              <a:t>Kalibrasi</a:t>
            </a:r>
            <a:r>
              <a:rPr lang="en-US" sz="3200" b="1" dirty="0"/>
              <a:t> Pressure Gauge.</a:t>
            </a:r>
            <a:br>
              <a:rPr lang="en-US" sz="3200" b="1" dirty="0"/>
            </a:br>
            <a:r>
              <a:rPr lang="en-US" sz="3200" b="1" dirty="0" err="1"/>
              <a:t>Mencari</a:t>
            </a:r>
            <a:r>
              <a:rPr lang="en-US" sz="3200" b="1" dirty="0"/>
              <a:t> </a:t>
            </a:r>
            <a:r>
              <a:rPr lang="en-US" sz="3200" b="1" dirty="0" err="1"/>
              <a:t>nilai</a:t>
            </a:r>
            <a:r>
              <a:rPr lang="en-US" sz="3200" b="1" dirty="0"/>
              <a:t> k (coverage factor)</a:t>
            </a:r>
            <a:endParaRPr lang="id-ID" sz="32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29DF1-0732-423F-9D81-812EC092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2617341897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342900" y="4343400"/>
            <a:ext cx="8458200" cy="1376363"/>
          </a:xfrm>
          <a:prstGeom prst="round2Diag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anchor="ctr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8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Presisi</a:t>
            </a:r>
            <a:r>
              <a:rPr lang="en-US" sz="2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: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80000"/>
              <a:defRPr/>
            </a:pPr>
            <a:r>
              <a:rPr lang="en-US" sz="2400" i="1" dirty="0" err="1">
                <a:solidFill>
                  <a:schemeClr val="tx1"/>
                </a:solidFill>
              </a:rPr>
              <a:t>Kemampuan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untuk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menunjukkan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hasil</a:t>
            </a:r>
            <a:r>
              <a:rPr lang="en-US" sz="2400" i="1" dirty="0">
                <a:solidFill>
                  <a:schemeClr val="tx1"/>
                </a:solidFill>
              </a:rPr>
              <a:t> yang </a:t>
            </a:r>
            <a:r>
              <a:rPr lang="en-US" sz="2400" i="1" dirty="0" err="1">
                <a:solidFill>
                  <a:schemeClr val="tx1"/>
                </a:solidFill>
              </a:rPr>
              <a:t>sama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dari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pengukuran</a:t>
            </a:r>
            <a:r>
              <a:rPr lang="en-US" sz="2400" i="1" dirty="0">
                <a:solidFill>
                  <a:schemeClr val="tx1"/>
                </a:solidFill>
              </a:rPr>
              <a:t> yang </a:t>
            </a:r>
            <a:r>
              <a:rPr lang="en-US" sz="2400" i="1" dirty="0" err="1">
                <a:solidFill>
                  <a:schemeClr val="tx1"/>
                </a:solidFill>
              </a:rPr>
              <a:t>berulang-ulang</a:t>
            </a:r>
            <a:r>
              <a:rPr lang="en-US" sz="2400" i="1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23557" name="Group 41"/>
          <p:cNvGrpSpPr>
            <a:grpSpLocks/>
          </p:cNvGrpSpPr>
          <p:nvPr/>
        </p:nvGrpSpPr>
        <p:grpSpPr bwMode="auto">
          <a:xfrm>
            <a:off x="3384550" y="1828800"/>
            <a:ext cx="2590800" cy="2362200"/>
            <a:chOff x="4953000" y="2667000"/>
            <a:chExt cx="2590800" cy="2438400"/>
          </a:xfrm>
        </p:grpSpPr>
        <p:sp>
          <p:nvSpPr>
            <p:cNvPr id="23569" name="Oval 10"/>
            <p:cNvSpPr>
              <a:spLocks noChangeArrowheads="1"/>
            </p:cNvSpPr>
            <p:nvPr/>
          </p:nvSpPr>
          <p:spPr bwMode="ltGray">
            <a:xfrm>
              <a:off x="4953000" y="2667000"/>
              <a:ext cx="2590800" cy="24384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0" name="Oval 11"/>
            <p:cNvSpPr>
              <a:spLocks noChangeArrowheads="1"/>
            </p:cNvSpPr>
            <p:nvPr/>
          </p:nvSpPr>
          <p:spPr bwMode="ltGray">
            <a:xfrm>
              <a:off x="5181600" y="2895600"/>
              <a:ext cx="2133600" cy="2057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1" name="Oval 12"/>
            <p:cNvSpPr>
              <a:spLocks noChangeArrowheads="1"/>
            </p:cNvSpPr>
            <p:nvPr/>
          </p:nvSpPr>
          <p:spPr bwMode="ltGray">
            <a:xfrm>
              <a:off x="5334000" y="3048000"/>
              <a:ext cx="1752600" cy="16764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2" name="Oval 13"/>
            <p:cNvSpPr>
              <a:spLocks noChangeArrowheads="1"/>
            </p:cNvSpPr>
            <p:nvPr/>
          </p:nvSpPr>
          <p:spPr bwMode="ltGray">
            <a:xfrm>
              <a:off x="5562600" y="3276600"/>
              <a:ext cx="1295400" cy="12192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3" name="Oval 14"/>
            <p:cNvSpPr>
              <a:spLocks noChangeArrowheads="1"/>
            </p:cNvSpPr>
            <p:nvPr/>
          </p:nvSpPr>
          <p:spPr bwMode="ltGray">
            <a:xfrm>
              <a:off x="5791200" y="3505200"/>
              <a:ext cx="914400" cy="8382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4" name="Oval 15"/>
            <p:cNvSpPr>
              <a:spLocks noChangeArrowheads="1"/>
            </p:cNvSpPr>
            <p:nvPr/>
          </p:nvSpPr>
          <p:spPr bwMode="ltGray">
            <a:xfrm>
              <a:off x="6019800" y="3657600"/>
              <a:ext cx="457200" cy="457200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5" name="Oval 23"/>
            <p:cNvSpPr>
              <a:spLocks noChangeArrowheads="1"/>
            </p:cNvSpPr>
            <p:nvPr/>
          </p:nvSpPr>
          <p:spPr bwMode="auto">
            <a:xfrm>
              <a:off x="5683250" y="3200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6" name="Oval 24"/>
            <p:cNvSpPr>
              <a:spLocks noChangeArrowheads="1"/>
            </p:cNvSpPr>
            <p:nvPr/>
          </p:nvSpPr>
          <p:spPr bwMode="auto">
            <a:xfrm>
              <a:off x="5791200" y="32766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7" name="Oval 26"/>
            <p:cNvSpPr>
              <a:spLocks noChangeArrowheads="1"/>
            </p:cNvSpPr>
            <p:nvPr/>
          </p:nvSpPr>
          <p:spPr bwMode="auto">
            <a:xfrm>
              <a:off x="5715000" y="33528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8" name="Oval 27"/>
            <p:cNvSpPr>
              <a:spLocks noChangeArrowheads="1"/>
            </p:cNvSpPr>
            <p:nvPr/>
          </p:nvSpPr>
          <p:spPr bwMode="auto">
            <a:xfrm>
              <a:off x="5835650" y="3252838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79" name="Oval 28"/>
            <p:cNvSpPr>
              <a:spLocks noChangeArrowheads="1"/>
            </p:cNvSpPr>
            <p:nvPr/>
          </p:nvSpPr>
          <p:spPr bwMode="auto">
            <a:xfrm>
              <a:off x="6172200" y="3810000"/>
              <a:ext cx="152400" cy="1524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23558" name="Group 53"/>
          <p:cNvGrpSpPr>
            <a:grpSpLocks/>
          </p:cNvGrpSpPr>
          <p:nvPr/>
        </p:nvGrpSpPr>
        <p:grpSpPr bwMode="auto">
          <a:xfrm>
            <a:off x="4038600" y="2698750"/>
            <a:ext cx="228600" cy="152400"/>
            <a:chOff x="5791200" y="3200400"/>
            <a:chExt cx="152400" cy="76200"/>
          </a:xfrm>
        </p:grpSpPr>
        <p:sp>
          <p:nvSpPr>
            <p:cNvPr id="23567" name="Oval 22"/>
            <p:cNvSpPr>
              <a:spLocks noChangeArrowheads="1"/>
            </p:cNvSpPr>
            <p:nvPr/>
          </p:nvSpPr>
          <p:spPr bwMode="auto">
            <a:xfrm>
              <a:off x="5867400" y="3200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68" name="Oval 25"/>
            <p:cNvSpPr>
              <a:spLocks noChangeArrowheads="1"/>
            </p:cNvSpPr>
            <p:nvPr/>
          </p:nvSpPr>
          <p:spPr bwMode="auto">
            <a:xfrm>
              <a:off x="5791200" y="3200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3561" name="Group 53"/>
          <p:cNvGrpSpPr>
            <a:grpSpLocks/>
          </p:cNvGrpSpPr>
          <p:nvPr/>
        </p:nvGrpSpPr>
        <p:grpSpPr bwMode="auto">
          <a:xfrm>
            <a:off x="3962400" y="2622550"/>
            <a:ext cx="152400" cy="76200"/>
            <a:chOff x="5791200" y="3200400"/>
            <a:chExt cx="152400" cy="76200"/>
          </a:xfrm>
        </p:grpSpPr>
        <p:sp>
          <p:nvSpPr>
            <p:cNvPr id="23565" name="Oval 22"/>
            <p:cNvSpPr>
              <a:spLocks noChangeArrowheads="1"/>
            </p:cNvSpPr>
            <p:nvPr/>
          </p:nvSpPr>
          <p:spPr bwMode="auto">
            <a:xfrm>
              <a:off x="5867400" y="3200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566" name="Oval 25"/>
            <p:cNvSpPr>
              <a:spLocks noChangeArrowheads="1"/>
            </p:cNvSpPr>
            <p:nvPr/>
          </p:nvSpPr>
          <p:spPr bwMode="auto">
            <a:xfrm>
              <a:off x="5791200" y="3200400"/>
              <a:ext cx="76200" cy="76200"/>
            </a:xfrm>
            <a:prstGeom prst="ellipse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d-ID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23563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Rectangle 2"/>
          <p:cNvSpPr>
            <a:spLocks noChangeArrowheads="1"/>
          </p:cNvSpPr>
          <p:nvPr/>
        </p:nvSpPr>
        <p:spPr bwMode="auto">
          <a:xfrm>
            <a:off x="331788" y="5822950"/>
            <a:ext cx="84693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sz="1400" i="1"/>
              <a:t>Measurement Precision : closeness of agreement between indications or measured quantity values obtained by replicate measurements on the same or similar objects under specified conditions</a:t>
            </a:r>
          </a:p>
          <a:p>
            <a:pPr algn="r"/>
            <a:r>
              <a:rPr lang="en-US" sz="1400" i="1"/>
              <a:t>(JCGM 200 – 2012)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A3D24-0D82-40A2-9E06-80E5936F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  <p:extLst>
      <p:ext uri="{BB962C8B-B14F-4D97-AF65-F5344CB8AC3E}">
        <p14:creationId xmlns:p14="http://schemas.microsoft.com/office/powerpoint/2010/main" val="3491698335"/>
      </p:ext>
    </p:extLst>
  </p:cSld>
  <p:clrMapOvr>
    <a:masterClrMapping/>
  </p:clrMapOvr>
  <p:transition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F9182-678A-4F57-99E4-B7A036819A1C}"/>
              </a:ext>
            </a:extLst>
          </p:cNvPr>
          <p:cNvSpPr/>
          <p:nvPr/>
        </p:nvSpPr>
        <p:spPr>
          <a:xfrm>
            <a:off x="0" y="5105400"/>
            <a:ext cx="9144000" cy="1447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92C040-87B3-41C3-BBC8-36F0BF6F34A1}"/>
              </a:ext>
            </a:extLst>
          </p:cNvPr>
          <p:cNvCxnSpPr/>
          <p:nvPr/>
        </p:nvCxnSpPr>
        <p:spPr>
          <a:xfrm rot="5400000">
            <a:off x="5638800" y="5902325"/>
            <a:ext cx="12192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48" name="TextBox 9">
            <a:extLst>
              <a:ext uri="{FF2B5EF4-FFF2-40B4-BE49-F238E27FC236}">
                <a16:creationId xmlns:a16="http://schemas.microsoft.com/office/drawing/2014/main" id="{6CE67BFF-E577-4325-800A-7C99B52D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8600" y="5486400"/>
            <a:ext cx="28194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100">
                <a:solidFill>
                  <a:schemeClr val="bg1"/>
                </a:solidFill>
              </a:rPr>
              <a:t>MT. Haryono Square Lt.3A No.2</a:t>
            </a:r>
          </a:p>
          <a:p>
            <a:pPr algn="r"/>
            <a:r>
              <a:rPr lang="en-US" altLang="en-US" sz="1100">
                <a:solidFill>
                  <a:schemeClr val="bg1"/>
                </a:solidFill>
              </a:rPr>
              <a:t>Jl. MT. Haryono kav.10</a:t>
            </a:r>
          </a:p>
          <a:p>
            <a:pPr algn="r"/>
            <a:r>
              <a:rPr lang="en-US" altLang="en-US" sz="1100">
                <a:solidFill>
                  <a:schemeClr val="bg1"/>
                </a:solidFill>
              </a:rPr>
              <a:t>Jakarta Timur 13330</a:t>
            </a:r>
          </a:p>
          <a:p>
            <a:pPr algn="r"/>
            <a:r>
              <a:rPr lang="en-US" altLang="en-US" sz="1100">
                <a:solidFill>
                  <a:schemeClr val="bg1"/>
                </a:solidFill>
              </a:rPr>
              <a:t>Telp: 29067201 – 3 Fax: 29067204 </a:t>
            </a:r>
          </a:p>
          <a:p>
            <a:pPr algn="r"/>
            <a:r>
              <a:rPr lang="en-US" altLang="en-US" sz="1100">
                <a:solidFill>
                  <a:schemeClr val="bg1"/>
                </a:solidFill>
              </a:rPr>
              <a:t>Email : sspm@sentral-sistem.com</a:t>
            </a:r>
          </a:p>
          <a:p>
            <a:pPr algn="r"/>
            <a:r>
              <a:rPr lang="en-US" altLang="en-US" sz="110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8549" name="TextBox 10">
            <a:extLst>
              <a:ext uri="{FF2B5EF4-FFF2-40B4-BE49-F238E27FC236}">
                <a16:creationId xmlns:a16="http://schemas.microsoft.com/office/drawing/2014/main" id="{E57D6C40-E047-4D97-8E0E-34DE0E620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445125"/>
            <a:ext cx="28194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</a:rPr>
              <a:t>Cikarang Square Blok B No.11</a:t>
            </a:r>
          </a:p>
          <a:p>
            <a:r>
              <a:rPr lang="en-US" altLang="en-US" sz="1100">
                <a:solidFill>
                  <a:schemeClr val="bg1"/>
                </a:solidFill>
              </a:rPr>
              <a:t>Jl. Raya Cibarusah </a:t>
            </a:r>
          </a:p>
          <a:p>
            <a:r>
              <a:rPr lang="en-US" altLang="en-US" sz="1100">
                <a:solidFill>
                  <a:schemeClr val="bg1"/>
                </a:solidFill>
              </a:rPr>
              <a:t>Cikarang Selatan 17530</a:t>
            </a:r>
          </a:p>
          <a:p>
            <a:r>
              <a:rPr lang="en-US" altLang="en-US" sz="1100">
                <a:solidFill>
                  <a:schemeClr val="bg1"/>
                </a:solidFill>
              </a:rPr>
              <a:t>Telp: 021 89321314-5 Fax: 29067204 </a:t>
            </a:r>
          </a:p>
          <a:p>
            <a:r>
              <a:rPr lang="en-US" altLang="en-US" sz="1100">
                <a:solidFill>
                  <a:schemeClr val="bg1"/>
                </a:solidFill>
              </a:rPr>
              <a:t>Email : cs@sentralkalibrasi.co.id.</a:t>
            </a:r>
          </a:p>
          <a:p>
            <a:r>
              <a:rPr lang="en-US" altLang="en-US" sz="1100">
                <a:solidFill>
                  <a:schemeClr val="bg1"/>
                </a:solidFill>
              </a:rPr>
              <a:t>www.sentralkalibrasi.co.id</a:t>
            </a:r>
          </a:p>
        </p:txBody>
      </p:sp>
      <p:sp>
        <p:nvSpPr>
          <p:cNvPr id="108550" name="TextBox 11">
            <a:extLst>
              <a:ext uri="{FF2B5EF4-FFF2-40B4-BE49-F238E27FC236}">
                <a16:creationId xmlns:a16="http://schemas.microsoft.com/office/drawing/2014/main" id="{AA4F11E0-29B3-4338-9014-5A6F2B985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178425"/>
            <a:ext cx="1114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u="sng">
                <a:solidFill>
                  <a:schemeClr val="bg1"/>
                </a:solidFill>
              </a:rPr>
              <a:t>Kantor Pusat</a:t>
            </a:r>
          </a:p>
        </p:txBody>
      </p:sp>
      <p:sp>
        <p:nvSpPr>
          <p:cNvPr id="108551" name="TextBox 12">
            <a:extLst>
              <a:ext uri="{FF2B5EF4-FFF2-40B4-BE49-F238E27FC236}">
                <a16:creationId xmlns:a16="http://schemas.microsoft.com/office/drawing/2014/main" id="{27F2FA47-BC32-413F-990A-1F443CFD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140325"/>
            <a:ext cx="1174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u="sng">
                <a:solidFill>
                  <a:schemeClr val="bg1"/>
                </a:solidFill>
              </a:rPr>
              <a:t>Laboratorium</a:t>
            </a:r>
          </a:p>
        </p:txBody>
      </p:sp>
      <p:sp>
        <p:nvSpPr>
          <p:cNvPr id="108552" name="AutoShape 2" descr="data:image/png;base64,iVBORw0KGgoAAAANSUhEUgAAATYAAACjCAMAAAA3vsLfAAAAZlBMVEX///8zmcwsl8sdk8knlcoaksn6/f7o8/nv9/vh7/dLpNEumcyPw+C11+rd7fb4/P7W6fTK4vBhrdY5nc55uNuSxOGo0Oe+3O2fy+S32OuGvt59utxvs9lAn89Ko9HG4O9YqtRmsNfcPNbyAAASMUlEQVR4nO1di5aiuhJt8lAkICKCiKD4/z95qsIrCUF8tMexZa9715mZVjps6l2V8PMz417ss3ev4BOx5Hz/7jV8ICLKZnG7H2dKknev4QNxoMx/9xo+EAFl+bvX8IFIZ9oeQcZm2h4A0DbbtvvhEzZ70vtRsDluewAVocG71/CBKAk9v3sNn4eFIHTz7kV8Hlzm0NW7F/F5WFKHuu9exOdhQx0WvnsRn4eIErF49yI+D2dKnHev4QMBtMXvXsMHYqbtIeypU757DR+IAxWnd6/hA5FSUr17DR+IjJHtu9fwgUgYKd69hg9EPtfEH8GOzcXdB7Alc3H3AXiCpu9ewweiJPRw9QM5metKQ4ipmriYB5KGCJkzUROP6Wz7BnCpw9dXP+HNWcQQS+7Q5dVPFGyukAyw5g67bvIvTMxFcxNYE7/OSkUmeP1GTFcpvZm2IQ7UmSi3zbRZMF1uO4m5jzrAdLkNaLvuar8RPmET5TZP8HnYwcRxstwG0nY9Hv5GFJOzlN48kTRENVlu2xIa/T9r+SB4YmqWsiB0LoGYiCdJydlcxxxATKqgPxiJ3lTf3n2YLrf9JIMeTcX4l1s7l06OoCbmdg+c9v1ytV1N1o0wj9BpQwl9obS5HxBcb7hDJqppgz1ZO+bw12Wpa8r/fVHGutHECGrK2FH9+5Y6r6QtoeTfn4A6TE+3pVTNWl2POc4rZ8t99gFjijeMaR2oUiNZloyQl9KWfAJtYO8vEx/ZU+K1fz4TQCSmujbP4CNoywnbTXwk6uu/CSckXi7YK2mDByledvHfwo6RqTGtqO02hOAM6DaU241eSZvDXnbx38Jlet5oQ+vHHzmMcMwXXk7bC/30L6GaDvjX1CEQo2TwHyKzfqTtdTeWAm3/fBF+ct4IEgkKWrOqQEG9+naW9JXykNIPoG26AIK0ORCDEt4aQUjIXihtwQfQFpKpwZmaNuIwpxvn2tRaK7HMdtnvjjpAAP6bLZ8sf+oJu4mtiLucLoAgS47geU9ORLsQIaWUsfJXRe88OQI1Ae1+As6PYx+0YWPM+m2prUa2mt6DmwriiFL9bp+Q+dwhEC9MBcx3AcJE/kzLx+dqAxNSNW/0o5ZfzrlWW1wQx9YzmJw32pzoIJdK27QhhW+XOzJym0FRpA/oLwi3WjiN7u1jeET1Vz4RJm2L5XqzHrlpk2UQfZvLRNqu3Fp45GjVDNraRj5+uVr8nIStQb3YcsZofL+6oQL0sp0Yj38aF22o1mcGbcFWUM45jXc2VwjRf6X+fUustF0vtwWggbQMyJA2yZNHRBxK12ehvqCEEfi/zSLva2k6BzaPiXOKnYSBPIs79x8mTFWrRKctKilWIgCE8XI4s1wSrUgGMcMobSPltvAA+sloNjyDIGEyjw14rU0Y/Q4WsOcEPEUKzA1T3h1HrV5UnBILb/jr2vuW3ujO6lumNdog5+i/vzhy4RDwYnBfYHsEL4zHjfqjJk0+m6LN8KfrXFAh+GVpcRu5rFsu4vbJVIQMzpYq6wmI3DaYU8q1FUCJrYyAT6G577AU8Jm7PKFJW6oUBlYlsnDZL8OFuw4qKhwW67d9ZDpLskZ2jbaUV70ZcuGaDOLbUirLgLaCYE8GovnGm2Sm/cBMrC6kX8A0DiQKjOERZRU0xSLqQFv7xH2KFdE7fULGmEpbb0FWEBKwuNeLM7BIiOrNpE4qv24vf/812jJOaLnL9ud94FcowYxfGps5oE3OP6CwNcYaQgaqS3sIC5JfKYkzrLB4AmyjABcHaxq6DPhuc+E1OvHJmr2JTGvrguFtyg5hDDb6qF0sB8splKd6QeFS7E1FxmjrItcLB40HlQfKiCA8zrrLrcwU9ITzD4ojcAe91oTVexmW+LgGEQ7SluLtlLaJAKS81vkti2Pn7n10Q9rqte1glWaxJwOpOXVMHlABFC+OMmWlbSlId5pFtBMcY34grsw10TVoAzmDRwKa1hm0k7FtC3isx6gjSZtp+DwhticCUmgd20HapIBGnMDjv7tElWndcHw88tEAB5aJtIT2tnMpfaxCG1g6z7OVOlzQIaUCvTynWZaejYWatEEeS9eRmnAfmW7bW2HDRZPToMbtCSd2MKmzDomhksr7q+jxNF17HkBv66Jtk2uBiMym7ti8bNTSI1K4OokJCaFpJWxKWg6D6AFM2mTdqFCHMFP9lIKFEI1i5rCS3WD0F2gDm1WNjCS2tK147JMHsvqUqr43ba4W9v5ZwwKcdU3nEeQyUSsbBzTZnpU2iB0md3ybtOGhSEtmGAHVgO27hUOQTZLKTIYlbXgTvm2/eaukCc9jh9wZfcjfrl4U4jbZY9qMZZERr/mEwJpcXKo4fsmNfY7tQqZ3fJu0YW8hoEQJ3l09+96x9m/gvFjixkbKWtPmoihYZL11CcI5PlQej9T+JOSkjqw7pKPHdhQMf7Ln6LOxJNbGBHjb0Uj1e3fDKahmAALOqdoR7Xulek4j6GjjnTEOsjwWpE3e2p5amlSopD7ex9G5343+oFypBIHtcthCdugaGXQDPeiBzIBvzsAaWWlbgnKCRtk+bJry6ZErU9pA7qtYDzkuqm3f0NaOY7hoCfKRNknzZhDw/XRxW+VcCJkaT7FhrSkChl7ouzrvsyTcKOeBYwd9JEgE0OY0fsOt45WR0ebD9LGUJm2QqJVEd0u+2qTOulw6wUc9tF6SNjT1S1v9O5RZwoZj8PHIRtaVthuqJHVM0SlbRs2UDrwGZKpyr7EyEdMkQTm7N7nr16HThnJv/OpAnSS5kLZgjI/aMiuBtMmPYygzKNXVPu9IKvjQI+fKabQtMBTDZOvUmnZckx4LLsGUNHG3sgGtybgz9uhuWpO2LWkcYQ/Qts4m9KYNEihY0LDuA7Q1rNv6Zq6sDBLPXledxlI1mHWacuwnu105+KNdGDyP06SmPW3gIqQuW83vTTBpk45Qtw/qXl6wLZfuixDWDu0TXKBh3XaYBhaOzmda3l1oa+AypUCAlScH3XX7mzZmdh5WtE9ketq2pJay9cPNTZO2GGVIP5cxVArZQfeyD4ygTI1AIG21I7LFu7IoXghTJm4GBvfdclMKWQo+uWNjoyIjS16i8XPaSK+jbdkWw9GOPDY5atAmzYU5pqQc75B3f/QZC2KL9TqJNqKxzTth8n0WD5Q+2vWBoeqeFKRUicBUI2N1WILSpniaiGAxyWkjvY62hBGn1hLv0dNljLhNWgfzUsoZLFW3avjTyhZll53BCyybWXOM24jzmBtFxKTPyGJCN7LOsmla4nB1xcZnHIQpz8iAtrKLS/NHT84yiuKurXZY9OEv3HEjJgSsqS3uiUkrY5HF4GJG7SFtj3atT6JLWZYcrr/FJSwwL492gik1vrCApIBnGGQ0cUFLG5DcUn949AxKgzbpnMwGcNJpm9sNEa44PFfLdtW+oIYG18zzF02L5NFwSQp5a40CdE++XAKETYQyaWCaH25irO5GqmNqaTv2Ycf60dmKJdXM+loaVcPu9DkqPOCGJ3hOPi7EPMEASwGNRoPCmw9AXt6x1n1vxLa3sxdM+uoYwpe2hYJrb6qrGQcT6+FDI121tAl30at0pkVMDxdZ4eq0WbtJ/VHRIGON3OX4+1w68Amp0pqKBycFBTVtTxzZculYCBnaWYiO2MGTkUiy2jTyfT6hgko3jmav0cjm6GYcegr7y00OTlphTAFubB0nZKcWj3VXt/FktuAN2lqFEsgOj/OSOcj9jRft+q14RFRWWLAOA/+DIHvfWJyoAlFj9bQeaGQnBU0FJFaro5YG001A2hSNwchn6JMFaQ6Q6mgDE4YCn5kTzAuh0FaYpC5q1qbOJrmGXZcT+3V9HNMAiIUw70hDoCvbggMlspn5U9vX9tHVe4IOVL3hiE7uE7LCyByxrDGUha7A0tEW1dmCPpvw00ROLW2JGbgd6JMOQWbfDQ2QiEZo+oGkrQvKCDcS48Wxs+y1izqR/hnVSlNqYWlo3sCNWOgGKMVNMINSdRfedLT5TZu3MvoBOVFoG7j3k6h19InXrHRvUoKkHlwXxma18TpT5kg33XaAEQV4pd7kY9i+N8yxJ9igUrk8THtXiP0U6crY0JFKMmtX2tHWHugQ6EW1kKi0rY2DqWDJ8sae2QqXtvU+H+MxjM1aq7DaUop5+7a/nRxWpzzVipDEE3rMdBwGvBGl0+cH6JF+wmxVjah1pasmAAH/1YzlE62unFJNmHT3voAEvkI9euZQg32j+C4hLDiBYS6KTuBXQa45uCMsWzX4kJ7EwtFLt8FgW1ooxLCNOYBeT4cAyDLX0fmNJa9jh0P3ijvQSoXmmGi0XTQVTpp89BlHigGF9IwZdWJISHiCCX1vCvppgp/wAqyVqvOR4wuGucVR5bMx4Gct9hswaCPWr7SlM7fpdYA/a24dFbGjKaO66Ur7MnTt/3c/6EtJHOjeK3RX0T7I/Hy3rTzPO51OXrUt8sxs6v7UBbdF7bFxHmtfO8vuc6AtrJblPaYJ+gStyy0pEMRQl0o1bzj0MN3m0NsQIDy2msClDSXqDgD4ka5sUrDOVy1ro9zThpW61t+4Au7SDdH6QCLE4+0xBxx3Ww+cEucUZwYYA8cHOuIIAb+IMfjY7uD+qEqE6eeyeUCkHimKlQeP9TiWRFFW4qRLZQQ6sFZu3h12tTTXjinzdF1kO6DNokJJm8bVx4ZslP1tEIO0RhVMbrwVap2w79SGJ+JA8Icp6xGzR2RFggiZp+JsCv4TbVBz6CB3W038ZdwRSqFtZOmolrYDnBCFr2MDYWCgXM9itApKuJrMyL7OpBkZ0GYz2JD51TkyqF2OC1UUO2mnVsAC88NR4z1oZ9VxoypN6jx1udmJmhfWEcVE6W2LY5KlaRoA0jTLjpXAUR+QzULr00LEAKbfEbHbLk4tGQSMCTkfVNkcjyXOXiSe9lxSTm+YP9faeZI2+xBkHXCs0LS4jKgfQkby8x4tcCGTq/7ZhXAHHiw1whQIvUNzxuhicwBLBmrqA1H7aLNyrXlDuE4hmcKgn3QSjHtkMZchrDVSLtGczDI5CXHKH/fWm8MNhQa9ZuaP7LiKSdcbYsdCj3FdIvWCSG+/08seOEUQ+xf4IZdfWd89YL/YXzhodicAQDzW1VQ9upgzOOHrX7ZUaDM8ARfWcd+inYvAcQtC9F0iqxjH5hjfhrW4qrxjQIqFsGYkPHokmVkdKVjMVpP82l0rihU83IB6HEaLtSBWJ9J3FFPOGDeyozCr4lMhH/+eM/0WcpxIpO14aGTfCjCFdQl2odXjC6qoWtxaPbu15gGYjRK7fJ/7sZNNklxbY+4ZNba1Xxw7hYroDc7dgvDE+yg8NQc84///xJcbTm/4UXzCk8Bw5aGXGi96nhYQfOvXsCSWr4a6o+8K4gerxybE8y81TgZ9k2Fi+XJYJ1yGKH7p7SgZf2qr2k+9YCMaXfL/3bhBdnfLjRz4Lx0Xs3lW182dU4jyMYv5DMrbQoKK/xuvMFpxSx7jk//9IP7qNqu12PwbR7ZDcjV8fhG17Md5LVJuhmH/MrCoMjRjC/ZQOPgU0k86VNG3CZvMYu7e4/BFGHNgwfxC0WtQT7JSsf7dEx/+Gi5jaZTzS+H4n4Q7ugekIM80rf84DqOj3Sm1NCpn1DiOnkm9UeeIZuiIydhkHKrvfBS/HbhRfOxnN5we9q3oBkAsuDxfkfqruJDxYSXr9tUZCLP3oyK4qUr9jVjzKxnUxnqq0Ay5c2lcD3+r2/H3MHwlhoLFDSdKfid27Nqrfaffe/OluFyVp2J+qbkd1dV3ct1wpPV34iSu0Tb9BrkvRXl1r9bx4fMC/jjiK9HuM8cs/HGM1z8Qs7SNYJK22bbZUF7dCLKbabPDuxq3zQHICIqr038Fmd7y85Xwr6rhDa8i+U4EV98/NdwrPUPi+tHy0+9i/VaQKz7Bcg7EjBrXzlGwnrI3A3FtriidewljcPn4wOw8BDKOLRl7KSHuM53byyPYj24TOr/09Vyfjth2iijiMiqHM+oDimzp/Jo+dXDBn0dpP1eq+IQXeL4Re247dT2y/uuMHlvisEFpvBQPnqz6NVhyh5RGOpD370WYMQJ821ul/cvwSOwZQ+zw6CJlh1VOh/I3Y4gtHqHo1wZuccBDef7vfWqfiUIeLeMdk3xL8CCneJ7Qugkpw0MBm/N8Bm+dmzEG1xf1cT+Ubue5+juw2KR+7mf711m1/wAqhM4ZBZx7hAAAAABJRU5ErkJggg==">
            <a:extLst>
              <a:ext uri="{FF2B5EF4-FFF2-40B4-BE49-F238E27FC236}">
                <a16:creationId xmlns:a16="http://schemas.microsoft.com/office/drawing/2014/main" id="{2942F2D5-F9FB-4A38-9F18-F6ED6FCC3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60538"/>
            <a:ext cx="6991350" cy="367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45C76B-5B86-45FE-8520-01792598AFC2}"/>
              </a:ext>
            </a:extLst>
          </p:cNvPr>
          <p:cNvCxnSpPr/>
          <p:nvPr/>
        </p:nvCxnSpPr>
        <p:spPr>
          <a:xfrm rot="5400000">
            <a:off x="2133600" y="5867400"/>
            <a:ext cx="12192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554" name="Picture 5" descr="D:\tank you.png">
            <a:extLst>
              <a:ext uri="{FF2B5EF4-FFF2-40B4-BE49-F238E27FC236}">
                <a16:creationId xmlns:a16="http://schemas.microsoft.com/office/drawing/2014/main" id="{0BF5EAF6-3273-4B7A-A0C8-6AD91E82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745538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5" name="Picture 14" descr="D:\lab.png">
            <a:extLst>
              <a:ext uri="{FF2B5EF4-FFF2-40B4-BE49-F238E27FC236}">
                <a16:creationId xmlns:a16="http://schemas.microsoft.com/office/drawing/2014/main" id="{D2C4E55D-1A89-4967-BEAC-8DEEE34A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09600"/>
            <a:ext cx="1371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6" name="Picture 6" descr="D:\there.png">
            <a:extLst>
              <a:ext uri="{FF2B5EF4-FFF2-40B4-BE49-F238E27FC236}">
                <a16:creationId xmlns:a16="http://schemas.microsoft.com/office/drawing/2014/main" id="{1362E0F4-FBCE-48A0-9993-469CDEFA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00600"/>
            <a:ext cx="28956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7" name="Picture 3" descr="D:\H_Miscelleneous\File dari shared doc\logo.png">
            <a:extLst>
              <a:ext uri="{FF2B5EF4-FFF2-40B4-BE49-F238E27FC236}">
                <a16:creationId xmlns:a16="http://schemas.microsoft.com/office/drawing/2014/main" id="{02AED693-3F7D-43AA-8983-CA9E02F2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142557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8" name="Rectangle 13">
            <a:hlinkClick r:id="rId7" action="ppaction://hlinkpres?slideindex=1&amp;slidetitle="/>
            <a:extLst>
              <a:ext uri="{FF2B5EF4-FFF2-40B4-BE49-F238E27FC236}">
                <a16:creationId xmlns:a16="http://schemas.microsoft.com/office/drawing/2014/main" id="{24DA19C0-4744-4EDF-8ED6-EA3C7CCE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6611938"/>
            <a:ext cx="12684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&gt;	Why Calibration</a:t>
            </a:r>
          </a:p>
        </p:txBody>
      </p:sp>
      <p:sp>
        <p:nvSpPr>
          <p:cNvPr id="108559" name="Rectangle 14">
            <a:hlinkClick r:id="rId8" action="ppaction://hlinkpres?slideindex=1&amp;slidetitle="/>
            <a:extLst>
              <a:ext uri="{FF2B5EF4-FFF2-40B4-BE49-F238E27FC236}">
                <a16:creationId xmlns:a16="http://schemas.microsoft.com/office/drawing/2014/main" id="{94A86D5C-C692-4032-A6AB-42B11534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6611938"/>
            <a:ext cx="11826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&gt;	SS Calibration</a:t>
            </a:r>
          </a:p>
        </p:txBody>
      </p:sp>
      <p:sp>
        <p:nvSpPr>
          <p:cNvPr id="108560" name="Rectangle 15">
            <a:hlinkClick r:id="rId9" action="ppaction://hlinkpres?slideindex=1&amp;slidetitle="/>
            <a:extLst>
              <a:ext uri="{FF2B5EF4-FFF2-40B4-BE49-F238E27FC236}">
                <a16:creationId xmlns:a16="http://schemas.microsoft.com/office/drawing/2014/main" id="{6F2E7C8A-7BB3-48F8-9E8F-8FEA7636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6611938"/>
            <a:ext cx="13239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&gt;	Tenik Calibration</a:t>
            </a:r>
          </a:p>
        </p:txBody>
      </p:sp>
      <p:sp>
        <p:nvSpPr>
          <p:cNvPr id="108561" name="Rectangle 16">
            <a:hlinkClick r:id="rId10" action="ppaction://hlinkpres?slideindex=1&amp;slidetitle="/>
            <a:extLst>
              <a:ext uri="{FF2B5EF4-FFF2-40B4-BE49-F238E27FC236}">
                <a16:creationId xmlns:a16="http://schemas.microsoft.com/office/drawing/2014/main" id="{A3620DB4-4411-429D-BC62-2E86D8451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6611938"/>
            <a:ext cx="10128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79388" indent="-1793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&gt;	Uncertainty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6564D1-5EED-489E-9E59-CB7E9763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 advClick="0" advTm="4992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51F5D8-F92E-4C5A-B2E8-CB9AA7E116C2}"/>
              </a:ext>
            </a:extLst>
          </p:cNvPr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49C92-2E26-42D2-AE82-8C304C30D199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7FB9883-4429-45C6-B907-352E969B293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7813"/>
            <a:ext cx="8001000" cy="1139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i="1" dirty="0">
                <a:latin typeface="Trebuchet MS" pitchFamily="34" charset="0"/>
                <a:ea typeface="+mj-ea"/>
                <a:cs typeface="+mj-cs"/>
              </a:rPr>
              <a:t>	     </a:t>
            </a: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Akurasi</a:t>
            </a:r>
            <a:r>
              <a:rPr lang="en-US" sz="3600" b="1" i="1" dirty="0">
                <a:latin typeface="Trebuchet MS" pitchFamily="34" charset="0"/>
                <a:ea typeface="+mj-ea"/>
                <a:cs typeface="+mj-cs"/>
              </a:rPr>
              <a:t> </a:t>
            </a: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vs</a:t>
            </a:r>
            <a:r>
              <a:rPr lang="en-US" sz="3600" b="1" i="1" dirty="0">
                <a:latin typeface="Trebuchet MS" pitchFamily="34" charset="0"/>
                <a:ea typeface="+mj-ea"/>
                <a:cs typeface="+mj-cs"/>
              </a:rPr>
              <a:t> </a:t>
            </a: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Presisi</a:t>
            </a:r>
            <a:endParaRPr lang="en-US" sz="3600" b="1" i="1" dirty="0">
              <a:latin typeface="Trebuchet MS" pitchFamily="34" charset="0"/>
              <a:ea typeface="+mj-ea"/>
              <a:cs typeface="+mj-cs"/>
            </a:endParaRPr>
          </a:p>
        </p:txBody>
      </p:sp>
      <p:grpSp>
        <p:nvGrpSpPr>
          <p:cNvPr id="23557" name="Group 5">
            <a:extLst>
              <a:ext uri="{FF2B5EF4-FFF2-40B4-BE49-F238E27FC236}">
                <a16:creationId xmlns:a16="http://schemas.microsoft.com/office/drawing/2014/main" id="{70FDEDDF-D024-40FF-A2FE-F54562AE684A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2196784"/>
            <a:ext cx="1984375" cy="1984375"/>
            <a:chOff x="2351" y="1919"/>
            <a:chExt cx="1250" cy="1250"/>
          </a:xfrm>
        </p:grpSpPr>
        <p:grpSp>
          <p:nvGrpSpPr>
            <p:cNvPr id="23737" name="Group 6">
              <a:extLst>
                <a:ext uri="{FF2B5EF4-FFF2-40B4-BE49-F238E27FC236}">
                  <a16:creationId xmlns:a16="http://schemas.microsoft.com/office/drawing/2014/main" id="{C0A02521-0DD3-449C-857D-07F81CB49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1" y="1919"/>
              <a:ext cx="1250" cy="1250"/>
              <a:chOff x="2351" y="1919"/>
              <a:chExt cx="1250" cy="1250"/>
            </a:xfrm>
          </p:grpSpPr>
          <p:grpSp>
            <p:nvGrpSpPr>
              <p:cNvPr id="23739" name="Group 7">
                <a:extLst>
                  <a:ext uri="{FF2B5EF4-FFF2-40B4-BE49-F238E27FC236}">
                    <a16:creationId xmlns:a16="http://schemas.microsoft.com/office/drawing/2014/main" id="{7F79C3B6-2E73-46F0-8FD5-91D19CFD24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51" y="1919"/>
                <a:ext cx="1250" cy="1250"/>
                <a:chOff x="2351" y="1919"/>
                <a:chExt cx="1250" cy="1250"/>
              </a:xfrm>
            </p:grpSpPr>
            <p:grpSp>
              <p:nvGrpSpPr>
                <p:cNvPr id="23741" name="Group 8">
                  <a:extLst>
                    <a:ext uri="{FF2B5EF4-FFF2-40B4-BE49-F238E27FC236}">
                      <a16:creationId xmlns:a16="http://schemas.microsoft.com/office/drawing/2014/main" id="{2BD28F25-8866-4D03-8E2D-16797CD8BF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51" y="1919"/>
                  <a:ext cx="1250" cy="1250"/>
                  <a:chOff x="2351" y="1919"/>
                  <a:chExt cx="1250" cy="1250"/>
                </a:xfrm>
              </p:grpSpPr>
              <p:sp>
                <p:nvSpPr>
                  <p:cNvPr id="23743" name="Oval 9">
                    <a:extLst>
                      <a:ext uri="{FF2B5EF4-FFF2-40B4-BE49-F238E27FC236}">
                        <a16:creationId xmlns:a16="http://schemas.microsoft.com/office/drawing/2014/main" id="{E37035AE-2273-418B-B2F9-24A9094E8A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1" y="1919"/>
                    <a:ext cx="1250" cy="125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  <p:sp>
                <p:nvSpPr>
                  <p:cNvPr id="23744" name="Oval 10">
                    <a:extLst>
                      <a:ext uri="{FF2B5EF4-FFF2-40B4-BE49-F238E27FC236}">
                        <a16:creationId xmlns:a16="http://schemas.microsoft.com/office/drawing/2014/main" id="{3EA3FD26-52FE-4B98-A473-DC4B0E288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4" y="2045"/>
                    <a:ext cx="983" cy="99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</p:grpSp>
            <p:sp>
              <p:nvSpPr>
                <p:cNvPr id="23742" name="Oval 11">
                  <a:extLst>
                    <a:ext uri="{FF2B5EF4-FFF2-40B4-BE49-F238E27FC236}">
                      <a16:creationId xmlns:a16="http://schemas.microsoft.com/office/drawing/2014/main" id="{D266C5A0-D105-4244-8C4F-AC1B8ED3EB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7" y="2180"/>
                  <a:ext cx="717" cy="723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</p:grpSp>
          <p:sp>
            <p:nvSpPr>
              <p:cNvPr id="23740" name="Oval 12">
                <a:extLst>
                  <a:ext uri="{FF2B5EF4-FFF2-40B4-BE49-F238E27FC236}">
                    <a16:creationId xmlns:a16="http://schemas.microsoft.com/office/drawing/2014/main" id="{89AD69FD-3334-46B2-B47F-96C5C5332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7" y="2312"/>
                <a:ext cx="457" cy="4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</p:grpSp>
        <p:sp>
          <p:nvSpPr>
            <p:cNvPr id="23738" name="Oval 13">
              <a:extLst>
                <a:ext uri="{FF2B5EF4-FFF2-40B4-BE49-F238E27FC236}">
                  <a16:creationId xmlns:a16="http://schemas.microsoft.com/office/drawing/2014/main" id="{A0816E1D-8241-4D88-8A20-83FED2E87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45"/>
              <a:ext cx="191" cy="1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</p:grpSp>
      <p:grpSp>
        <p:nvGrpSpPr>
          <p:cNvPr id="23558" name="Group 14">
            <a:extLst>
              <a:ext uri="{FF2B5EF4-FFF2-40B4-BE49-F238E27FC236}">
                <a16:creationId xmlns:a16="http://schemas.microsoft.com/office/drawing/2014/main" id="{E735C4A7-9CFE-4BCD-B264-D8C7C1DFB555}"/>
              </a:ext>
            </a:extLst>
          </p:cNvPr>
          <p:cNvGrpSpPr>
            <a:grpSpLocks/>
          </p:cNvGrpSpPr>
          <p:nvPr/>
        </p:nvGrpSpPr>
        <p:grpSpPr bwMode="auto">
          <a:xfrm>
            <a:off x="452438" y="2196784"/>
            <a:ext cx="1984375" cy="1984375"/>
            <a:chOff x="239" y="1919"/>
            <a:chExt cx="1250" cy="1250"/>
          </a:xfrm>
        </p:grpSpPr>
        <p:grpSp>
          <p:nvGrpSpPr>
            <p:cNvPr id="23729" name="Group 15">
              <a:extLst>
                <a:ext uri="{FF2B5EF4-FFF2-40B4-BE49-F238E27FC236}">
                  <a16:creationId xmlns:a16="http://schemas.microsoft.com/office/drawing/2014/main" id="{BC950E98-119F-4217-8EEC-45D95F772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" y="1919"/>
              <a:ext cx="1250" cy="1250"/>
              <a:chOff x="239" y="1919"/>
              <a:chExt cx="1250" cy="1250"/>
            </a:xfrm>
          </p:grpSpPr>
          <p:grpSp>
            <p:nvGrpSpPr>
              <p:cNvPr id="23731" name="Group 16">
                <a:extLst>
                  <a:ext uri="{FF2B5EF4-FFF2-40B4-BE49-F238E27FC236}">
                    <a16:creationId xmlns:a16="http://schemas.microsoft.com/office/drawing/2014/main" id="{CBBB504E-915C-464A-A9ED-0F18836038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9" y="1919"/>
                <a:ext cx="1250" cy="1250"/>
                <a:chOff x="239" y="1919"/>
                <a:chExt cx="1250" cy="1250"/>
              </a:xfrm>
            </p:grpSpPr>
            <p:grpSp>
              <p:nvGrpSpPr>
                <p:cNvPr id="23733" name="Group 17">
                  <a:extLst>
                    <a:ext uri="{FF2B5EF4-FFF2-40B4-BE49-F238E27FC236}">
                      <a16:creationId xmlns:a16="http://schemas.microsoft.com/office/drawing/2014/main" id="{F807AD48-ECB2-4276-B026-D28FD5DADA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9" y="1919"/>
                  <a:ext cx="1250" cy="1250"/>
                  <a:chOff x="239" y="1919"/>
                  <a:chExt cx="1250" cy="1250"/>
                </a:xfrm>
              </p:grpSpPr>
              <p:sp>
                <p:nvSpPr>
                  <p:cNvPr id="23735" name="Oval 18">
                    <a:extLst>
                      <a:ext uri="{FF2B5EF4-FFF2-40B4-BE49-F238E27FC236}">
                        <a16:creationId xmlns:a16="http://schemas.microsoft.com/office/drawing/2014/main" id="{2597E2C7-C3D0-4E2E-86CE-591E96DAC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" y="1919"/>
                    <a:ext cx="1250" cy="125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  <p:sp>
                <p:nvSpPr>
                  <p:cNvPr id="23736" name="Oval 19">
                    <a:extLst>
                      <a:ext uri="{FF2B5EF4-FFF2-40B4-BE49-F238E27FC236}">
                        <a16:creationId xmlns:a16="http://schemas.microsoft.com/office/drawing/2014/main" id="{54780533-AD28-4440-A637-37B5B86CFA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2" y="2045"/>
                    <a:ext cx="983" cy="99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</p:grpSp>
            <p:sp>
              <p:nvSpPr>
                <p:cNvPr id="23734" name="Oval 20">
                  <a:extLst>
                    <a:ext uri="{FF2B5EF4-FFF2-40B4-BE49-F238E27FC236}">
                      <a16:creationId xmlns:a16="http://schemas.microsoft.com/office/drawing/2014/main" id="{B1C3B573-936C-48B3-B25B-BB3E624A8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" y="2180"/>
                  <a:ext cx="717" cy="723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</p:grpSp>
          <p:sp>
            <p:nvSpPr>
              <p:cNvPr id="23732" name="Oval 21">
                <a:extLst>
                  <a:ext uri="{FF2B5EF4-FFF2-40B4-BE49-F238E27FC236}">
                    <a16:creationId xmlns:a16="http://schemas.microsoft.com/office/drawing/2014/main" id="{A6AC78D2-8349-4081-99E5-DF48C484E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312"/>
                <a:ext cx="457" cy="4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</p:grpSp>
        <p:sp>
          <p:nvSpPr>
            <p:cNvPr id="23730" name="Oval 22">
              <a:extLst>
                <a:ext uri="{FF2B5EF4-FFF2-40B4-BE49-F238E27FC236}">
                  <a16:creationId xmlns:a16="http://schemas.microsoft.com/office/drawing/2014/main" id="{C1542297-AFFA-4264-B29A-01811DAE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5"/>
              <a:ext cx="191" cy="1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0C396B3F-5D7A-47F2-AF3E-3682127A6D05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1817371"/>
            <a:ext cx="1600200" cy="527050"/>
            <a:chOff x="882" y="2318"/>
            <a:chExt cx="538" cy="284"/>
          </a:xfrm>
        </p:grpSpPr>
        <p:grpSp>
          <p:nvGrpSpPr>
            <p:cNvPr id="23711" name="Group 24">
              <a:extLst>
                <a:ext uri="{FF2B5EF4-FFF2-40B4-BE49-F238E27FC236}">
                  <a16:creationId xmlns:a16="http://schemas.microsoft.com/office/drawing/2014/main" id="{C12AEC34-D2CE-4F1F-B1FB-103484C04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" y="2318"/>
              <a:ext cx="538" cy="284"/>
              <a:chOff x="882" y="2318"/>
              <a:chExt cx="538" cy="284"/>
            </a:xfrm>
          </p:grpSpPr>
          <p:grpSp>
            <p:nvGrpSpPr>
              <p:cNvPr id="23714" name="Group 25">
                <a:extLst>
                  <a:ext uri="{FF2B5EF4-FFF2-40B4-BE49-F238E27FC236}">
                    <a16:creationId xmlns:a16="http://schemas.microsoft.com/office/drawing/2014/main" id="{854D06A0-6EA1-4BDB-9973-C4E37EEF3F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2" y="2401"/>
                <a:ext cx="528" cy="201"/>
                <a:chOff x="882" y="2401"/>
                <a:chExt cx="528" cy="201"/>
              </a:xfrm>
            </p:grpSpPr>
            <p:grpSp>
              <p:nvGrpSpPr>
                <p:cNvPr id="23719" name="Group 26">
                  <a:extLst>
                    <a:ext uri="{FF2B5EF4-FFF2-40B4-BE49-F238E27FC236}">
                      <a16:creationId xmlns:a16="http://schemas.microsoft.com/office/drawing/2014/main" id="{9D772EE8-B8E3-4A42-8234-615D88F40F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" y="2527"/>
                  <a:ext cx="33" cy="75"/>
                  <a:chOff x="882" y="2527"/>
                  <a:chExt cx="33" cy="75"/>
                </a:xfrm>
              </p:grpSpPr>
              <p:sp>
                <p:nvSpPr>
                  <p:cNvPr id="23726" name="Freeform 27">
                    <a:extLst>
                      <a:ext uri="{FF2B5EF4-FFF2-40B4-BE49-F238E27FC236}">
                        <a16:creationId xmlns:a16="http://schemas.microsoft.com/office/drawing/2014/main" id="{7C45C24C-476E-444A-9B26-F783D92FA0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2527"/>
                    <a:ext cx="9" cy="75"/>
                  </a:xfrm>
                  <a:custGeom>
                    <a:avLst/>
                    <a:gdLst>
                      <a:gd name="T0" fmla="*/ 0 w 19"/>
                      <a:gd name="T1" fmla="*/ 0 h 148"/>
                      <a:gd name="T2" fmla="*/ 0 w 19"/>
                      <a:gd name="T3" fmla="*/ 1 h 148"/>
                      <a:gd name="T4" fmla="*/ 0 w 19"/>
                      <a:gd name="T5" fmla="*/ 1 h 148"/>
                      <a:gd name="T6" fmla="*/ 0 w 19"/>
                      <a:gd name="T7" fmla="*/ 1 h 148"/>
                      <a:gd name="T8" fmla="*/ 0 w 19"/>
                      <a:gd name="T9" fmla="*/ 0 h 1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148"/>
                      <a:gd name="T17" fmla="*/ 19 w 19"/>
                      <a:gd name="T18" fmla="*/ 148 h 14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148">
                        <a:moveTo>
                          <a:pt x="5" y="0"/>
                        </a:moveTo>
                        <a:lnTo>
                          <a:pt x="0" y="81"/>
                        </a:lnTo>
                        <a:lnTo>
                          <a:pt x="19" y="148"/>
                        </a:lnTo>
                        <a:lnTo>
                          <a:pt x="19" y="76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727" name="Freeform 28">
                    <a:extLst>
                      <a:ext uri="{FF2B5EF4-FFF2-40B4-BE49-F238E27FC236}">
                        <a16:creationId xmlns:a16="http://schemas.microsoft.com/office/drawing/2014/main" id="{59964F23-6B10-4CED-ADD9-7F4001D775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27"/>
                    <a:ext cx="26" cy="46"/>
                  </a:xfrm>
                  <a:custGeom>
                    <a:avLst/>
                    <a:gdLst>
                      <a:gd name="T0" fmla="*/ 1 w 51"/>
                      <a:gd name="T1" fmla="*/ 0 h 90"/>
                      <a:gd name="T2" fmla="*/ 1 w 51"/>
                      <a:gd name="T3" fmla="*/ 1 h 90"/>
                      <a:gd name="T4" fmla="*/ 0 w 51"/>
                      <a:gd name="T5" fmla="*/ 1 h 90"/>
                      <a:gd name="T6" fmla="*/ 0 w 51"/>
                      <a:gd name="T7" fmla="*/ 1 h 90"/>
                      <a:gd name="T8" fmla="*/ 1 w 51"/>
                      <a:gd name="T9" fmla="*/ 0 h 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90"/>
                      <a:gd name="T17" fmla="*/ 51 w 51"/>
                      <a:gd name="T18" fmla="*/ 90 h 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90">
                        <a:moveTo>
                          <a:pt x="51" y="0"/>
                        </a:moveTo>
                        <a:lnTo>
                          <a:pt x="46" y="79"/>
                        </a:lnTo>
                        <a:lnTo>
                          <a:pt x="0" y="90"/>
                        </a:lnTo>
                        <a:lnTo>
                          <a:pt x="0" y="6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728" name="Freeform 29">
                    <a:extLst>
                      <a:ext uri="{FF2B5EF4-FFF2-40B4-BE49-F238E27FC236}">
                        <a16:creationId xmlns:a16="http://schemas.microsoft.com/office/drawing/2014/main" id="{4F5E846E-EBD0-4698-AE9B-252DC6791E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68"/>
                    <a:ext cx="33" cy="33"/>
                  </a:xfrm>
                  <a:custGeom>
                    <a:avLst/>
                    <a:gdLst>
                      <a:gd name="T0" fmla="*/ 0 w 66"/>
                      <a:gd name="T1" fmla="*/ 1 h 66"/>
                      <a:gd name="T2" fmla="*/ 1 w 66"/>
                      <a:gd name="T3" fmla="*/ 0 h 66"/>
                      <a:gd name="T4" fmla="*/ 1 w 66"/>
                      <a:gd name="T5" fmla="*/ 1 h 66"/>
                      <a:gd name="T6" fmla="*/ 1 w 66"/>
                      <a:gd name="T7" fmla="*/ 1 h 66"/>
                      <a:gd name="T8" fmla="*/ 0 w 66"/>
                      <a:gd name="T9" fmla="*/ 1 h 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66"/>
                      <a:gd name="T17" fmla="*/ 66 w 66"/>
                      <a:gd name="T18" fmla="*/ 66 h 6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66">
                        <a:moveTo>
                          <a:pt x="0" y="11"/>
                        </a:moveTo>
                        <a:lnTo>
                          <a:pt x="47" y="0"/>
                        </a:lnTo>
                        <a:lnTo>
                          <a:pt x="66" y="66"/>
                        </a:lnTo>
                        <a:lnTo>
                          <a:pt x="7" y="3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20" name="Freeform 30">
                  <a:extLst>
                    <a:ext uri="{FF2B5EF4-FFF2-40B4-BE49-F238E27FC236}">
                      <a16:creationId xmlns:a16="http://schemas.microsoft.com/office/drawing/2014/main" id="{B6786A46-5DCB-4AE4-89CF-BD902F343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410"/>
                  <a:ext cx="448" cy="169"/>
                </a:xfrm>
                <a:custGeom>
                  <a:avLst/>
                  <a:gdLst>
                    <a:gd name="T0" fmla="*/ 0 w 897"/>
                    <a:gd name="T1" fmla="*/ 1 h 338"/>
                    <a:gd name="T2" fmla="*/ 0 w 897"/>
                    <a:gd name="T3" fmla="*/ 1 h 338"/>
                    <a:gd name="T4" fmla="*/ 0 w 897"/>
                    <a:gd name="T5" fmla="*/ 1 h 338"/>
                    <a:gd name="T6" fmla="*/ 0 w 897"/>
                    <a:gd name="T7" fmla="*/ 1 h 338"/>
                    <a:gd name="T8" fmla="*/ 0 w 897"/>
                    <a:gd name="T9" fmla="*/ 1 h 338"/>
                    <a:gd name="T10" fmla="*/ 0 w 897"/>
                    <a:gd name="T11" fmla="*/ 1 h 338"/>
                    <a:gd name="T12" fmla="*/ 0 w 897"/>
                    <a:gd name="T13" fmla="*/ 1 h 338"/>
                    <a:gd name="T14" fmla="*/ 0 w 897"/>
                    <a:gd name="T15" fmla="*/ 1 h 338"/>
                    <a:gd name="T16" fmla="*/ 0 w 897"/>
                    <a:gd name="T17" fmla="*/ 0 h 338"/>
                    <a:gd name="T18" fmla="*/ 0 w 897"/>
                    <a:gd name="T19" fmla="*/ 1 h 338"/>
                    <a:gd name="T20" fmla="*/ 0 w 897"/>
                    <a:gd name="T21" fmla="*/ 1 h 3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97"/>
                    <a:gd name="T34" fmla="*/ 0 h 338"/>
                    <a:gd name="T35" fmla="*/ 897 w 897"/>
                    <a:gd name="T36" fmla="*/ 338 h 33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97" h="338">
                      <a:moveTo>
                        <a:pt x="16" y="338"/>
                      </a:moveTo>
                      <a:lnTo>
                        <a:pt x="8" y="334"/>
                      </a:lnTo>
                      <a:lnTo>
                        <a:pt x="2" y="330"/>
                      </a:lnTo>
                      <a:lnTo>
                        <a:pt x="0" y="322"/>
                      </a:lnTo>
                      <a:lnTo>
                        <a:pt x="0" y="314"/>
                      </a:lnTo>
                      <a:lnTo>
                        <a:pt x="2" y="303"/>
                      </a:lnTo>
                      <a:lnTo>
                        <a:pt x="6" y="298"/>
                      </a:lnTo>
                      <a:lnTo>
                        <a:pt x="14" y="292"/>
                      </a:lnTo>
                      <a:lnTo>
                        <a:pt x="862" y="0"/>
                      </a:lnTo>
                      <a:lnTo>
                        <a:pt x="897" y="222"/>
                      </a:lnTo>
                      <a:lnTo>
                        <a:pt x="16" y="33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1" name="Freeform 31">
                  <a:extLst>
                    <a:ext uri="{FF2B5EF4-FFF2-40B4-BE49-F238E27FC236}">
                      <a16:creationId xmlns:a16="http://schemas.microsoft.com/office/drawing/2014/main" id="{EF001CC7-B06E-44E8-8272-3112EF363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11"/>
                  <a:ext cx="130" cy="85"/>
                </a:xfrm>
                <a:custGeom>
                  <a:avLst/>
                  <a:gdLst>
                    <a:gd name="T0" fmla="*/ 0 w 261"/>
                    <a:gd name="T1" fmla="*/ 1 h 169"/>
                    <a:gd name="T2" fmla="*/ 0 w 261"/>
                    <a:gd name="T3" fmla="*/ 1 h 169"/>
                    <a:gd name="T4" fmla="*/ 0 w 261"/>
                    <a:gd name="T5" fmla="*/ 1 h 169"/>
                    <a:gd name="T6" fmla="*/ 0 w 261"/>
                    <a:gd name="T7" fmla="*/ 1 h 169"/>
                    <a:gd name="T8" fmla="*/ 0 w 261"/>
                    <a:gd name="T9" fmla="*/ 1 h 169"/>
                    <a:gd name="T10" fmla="*/ 0 w 261"/>
                    <a:gd name="T11" fmla="*/ 0 h 169"/>
                    <a:gd name="T12" fmla="*/ 0 w 261"/>
                    <a:gd name="T13" fmla="*/ 1 h 1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1"/>
                    <a:gd name="T22" fmla="*/ 0 h 169"/>
                    <a:gd name="T23" fmla="*/ 261 w 261"/>
                    <a:gd name="T24" fmla="*/ 169 h 16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1" h="169">
                      <a:moveTo>
                        <a:pt x="261" y="163"/>
                      </a:moveTo>
                      <a:lnTo>
                        <a:pt x="241" y="169"/>
                      </a:lnTo>
                      <a:lnTo>
                        <a:pt x="124" y="37"/>
                      </a:lnTo>
                      <a:lnTo>
                        <a:pt x="0" y="60"/>
                      </a:lnTo>
                      <a:lnTo>
                        <a:pt x="16" y="38"/>
                      </a:lnTo>
                      <a:lnTo>
                        <a:pt x="143" y="0"/>
                      </a:lnTo>
                      <a:lnTo>
                        <a:pt x="261" y="16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2" name="Freeform 32">
                  <a:extLst>
                    <a:ext uri="{FF2B5EF4-FFF2-40B4-BE49-F238E27FC236}">
                      <a16:creationId xmlns:a16="http://schemas.microsoft.com/office/drawing/2014/main" id="{208E4B97-1D13-4861-8C4A-DE9A14399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" y="2403"/>
                  <a:ext cx="126" cy="123"/>
                </a:xfrm>
                <a:custGeom>
                  <a:avLst/>
                  <a:gdLst>
                    <a:gd name="T0" fmla="*/ 1 w 252"/>
                    <a:gd name="T1" fmla="*/ 0 h 247"/>
                    <a:gd name="T2" fmla="*/ 1 w 252"/>
                    <a:gd name="T3" fmla="*/ 0 h 247"/>
                    <a:gd name="T4" fmla="*/ 1 w 252"/>
                    <a:gd name="T5" fmla="*/ 0 h 247"/>
                    <a:gd name="T6" fmla="*/ 1 w 252"/>
                    <a:gd name="T7" fmla="*/ 0 h 247"/>
                    <a:gd name="T8" fmla="*/ 1 w 252"/>
                    <a:gd name="T9" fmla="*/ 0 h 247"/>
                    <a:gd name="T10" fmla="*/ 1 w 252"/>
                    <a:gd name="T11" fmla="*/ 0 h 247"/>
                    <a:gd name="T12" fmla="*/ 1 w 252"/>
                    <a:gd name="T13" fmla="*/ 0 h 247"/>
                    <a:gd name="T14" fmla="*/ 0 w 252"/>
                    <a:gd name="T15" fmla="*/ 0 h 247"/>
                    <a:gd name="T16" fmla="*/ 1 w 252"/>
                    <a:gd name="T17" fmla="*/ 0 h 247"/>
                    <a:gd name="T18" fmla="*/ 1 w 252"/>
                    <a:gd name="T19" fmla="*/ 0 h 247"/>
                    <a:gd name="T20" fmla="*/ 1 w 252"/>
                    <a:gd name="T21" fmla="*/ 0 h 247"/>
                    <a:gd name="T22" fmla="*/ 1 w 252"/>
                    <a:gd name="T23" fmla="*/ 0 h 247"/>
                    <a:gd name="T24" fmla="*/ 1 w 252"/>
                    <a:gd name="T25" fmla="*/ 0 h 247"/>
                    <a:gd name="T26" fmla="*/ 1 w 252"/>
                    <a:gd name="T27" fmla="*/ 0 h 247"/>
                    <a:gd name="T28" fmla="*/ 1 w 252"/>
                    <a:gd name="T29" fmla="*/ 0 h 247"/>
                    <a:gd name="T30" fmla="*/ 1 w 252"/>
                    <a:gd name="T31" fmla="*/ 0 h 247"/>
                    <a:gd name="T32" fmla="*/ 1 w 252"/>
                    <a:gd name="T33" fmla="*/ 0 h 247"/>
                    <a:gd name="T34" fmla="*/ 1 w 252"/>
                    <a:gd name="T35" fmla="*/ 0 h 247"/>
                    <a:gd name="T36" fmla="*/ 1 w 252"/>
                    <a:gd name="T37" fmla="*/ 0 h 247"/>
                    <a:gd name="T38" fmla="*/ 1 w 252"/>
                    <a:gd name="T39" fmla="*/ 0 h 247"/>
                    <a:gd name="T40" fmla="*/ 1 w 252"/>
                    <a:gd name="T41" fmla="*/ 0 h 24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2"/>
                    <a:gd name="T64" fmla="*/ 0 h 247"/>
                    <a:gd name="T65" fmla="*/ 252 w 252"/>
                    <a:gd name="T66" fmla="*/ 247 h 24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2" h="247">
                      <a:moveTo>
                        <a:pt x="178" y="0"/>
                      </a:moveTo>
                      <a:lnTo>
                        <a:pt x="47" y="47"/>
                      </a:lnTo>
                      <a:lnTo>
                        <a:pt x="35" y="56"/>
                      </a:lnTo>
                      <a:lnTo>
                        <a:pt x="22" y="71"/>
                      </a:lnTo>
                      <a:lnTo>
                        <a:pt x="14" y="86"/>
                      </a:lnTo>
                      <a:lnTo>
                        <a:pt x="7" y="101"/>
                      </a:lnTo>
                      <a:lnTo>
                        <a:pt x="1" y="122"/>
                      </a:lnTo>
                      <a:lnTo>
                        <a:pt x="0" y="141"/>
                      </a:lnTo>
                      <a:lnTo>
                        <a:pt x="5" y="166"/>
                      </a:lnTo>
                      <a:lnTo>
                        <a:pt x="14" y="187"/>
                      </a:lnTo>
                      <a:lnTo>
                        <a:pt x="25" y="206"/>
                      </a:lnTo>
                      <a:lnTo>
                        <a:pt x="38" y="222"/>
                      </a:lnTo>
                      <a:lnTo>
                        <a:pt x="54" y="234"/>
                      </a:lnTo>
                      <a:lnTo>
                        <a:pt x="70" y="241"/>
                      </a:lnTo>
                      <a:lnTo>
                        <a:pt x="86" y="247"/>
                      </a:lnTo>
                      <a:lnTo>
                        <a:pt x="252" y="227"/>
                      </a:lnTo>
                      <a:lnTo>
                        <a:pt x="154" y="46"/>
                      </a:lnTo>
                      <a:lnTo>
                        <a:pt x="34" y="70"/>
                      </a:lnTo>
                      <a:lnTo>
                        <a:pt x="44" y="55"/>
                      </a:lnTo>
                      <a:lnTo>
                        <a:pt x="161" y="2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3" name="Freeform 33">
                  <a:extLst>
                    <a:ext uri="{FF2B5EF4-FFF2-40B4-BE49-F238E27FC236}">
                      <a16:creationId xmlns:a16="http://schemas.microsoft.com/office/drawing/2014/main" id="{500040D0-FEAA-4BC9-B62E-0854ED9BD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7" y="2425"/>
                  <a:ext cx="63" cy="92"/>
                </a:xfrm>
                <a:custGeom>
                  <a:avLst/>
                  <a:gdLst>
                    <a:gd name="T0" fmla="*/ 1 w 126"/>
                    <a:gd name="T1" fmla="*/ 0 h 183"/>
                    <a:gd name="T2" fmla="*/ 1 w 126"/>
                    <a:gd name="T3" fmla="*/ 1 h 183"/>
                    <a:gd name="T4" fmla="*/ 1 w 126"/>
                    <a:gd name="T5" fmla="*/ 1 h 183"/>
                    <a:gd name="T6" fmla="*/ 1 w 126"/>
                    <a:gd name="T7" fmla="*/ 1 h 183"/>
                    <a:gd name="T8" fmla="*/ 1 w 126"/>
                    <a:gd name="T9" fmla="*/ 1 h 183"/>
                    <a:gd name="T10" fmla="*/ 1 w 126"/>
                    <a:gd name="T11" fmla="*/ 1 h 183"/>
                    <a:gd name="T12" fmla="*/ 1 w 126"/>
                    <a:gd name="T13" fmla="*/ 1 h 183"/>
                    <a:gd name="T14" fmla="*/ 1 w 126"/>
                    <a:gd name="T15" fmla="*/ 1 h 183"/>
                    <a:gd name="T16" fmla="*/ 1 w 126"/>
                    <a:gd name="T17" fmla="*/ 1 h 183"/>
                    <a:gd name="T18" fmla="*/ 1 w 126"/>
                    <a:gd name="T19" fmla="*/ 1 h 183"/>
                    <a:gd name="T20" fmla="*/ 1 w 126"/>
                    <a:gd name="T21" fmla="*/ 1 h 183"/>
                    <a:gd name="T22" fmla="*/ 1 w 126"/>
                    <a:gd name="T23" fmla="*/ 1 h 183"/>
                    <a:gd name="T24" fmla="*/ 1 w 126"/>
                    <a:gd name="T25" fmla="*/ 1 h 183"/>
                    <a:gd name="T26" fmla="*/ 1 w 126"/>
                    <a:gd name="T27" fmla="*/ 1 h 183"/>
                    <a:gd name="T28" fmla="*/ 1 w 126"/>
                    <a:gd name="T29" fmla="*/ 1 h 183"/>
                    <a:gd name="T30" fmla="*/ 1 w 126"/>
                    <a:gd name="T31" fmla="*/ 1 h 183"/>
                    <a:gd name="T32" fmla="*/ 0 w 126"/>
                    <a:gd name="T33" fmla="*/ 1 h 183"/>
                    <a:gd name="T34" fmla="*/ 1 w 126"/>
                    <a:gd name="T35" fmla="*/ 1 h 183"/>
                    <a:gd name="T36" fmla="*/ 1 w 126"/>
                    <a:gd name="T37" fmla="*/ 0 h 18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6"/>
                    <a:gd name="T58" fmla="*/ 0 h 183"/>
                    <a:gd name="T59" fmla="*/ 126 w 126"/>
                    <a:gd name="T60" fmla="*/ 183 h 18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6" h="183">
                      <a:moveTo>
                        <a:pt x="4" y="0"/>
                      </a:moveTo>
                      <a:lnTo>
                        <a:pt x="126" y="150"/>
                      </a:lnTo>
                      <a:lnTo>
                        <a:pt x="118" y="164"/>
                      </a:lnTo>
                      <a:lnTo>
                        <a:pt x="109" y="178"/>
                      </a:lnTo>
                      <a:lnTo>
                        <a:pt x="99" y="183"/>
                      </a:lnTo>
                      <a:lnTo>
                        <a:pt x="88" y="182"/>
                      </a:lnTo>
                      <a:lnTo>
                        <a:pt x="74" y="173"/>
                      </a:lnTo>
                      <a:lnTo>
                        <a:pt x="60" y="163"/>
                      </a:lnTo>
                      <a:lnTo>
                        <a:pt x="49" y="151"/>
                      </a:lnTo>
                      <a:lnTo>
                        <a:pt x="38" y="138"/>
                      </a:lnTo>
                      <a:lnTo>
                        <a:pt x="32" y="126"/>
                      </a:lnTo>
                      <a:lnTo>
                        <a:pt x="21" y="110"/>
                      </a:lnTo>
                      <a:lnTo>
                        <a:pt x="13" y="94"/>
                      </a:lnTo>
                      <a:lnTo>
                        <a:pt x="8" y="76"/>
                      </a:lnTo>
                      <a:lnTo>
                        <a:pt x="3" y="56"/>
                      </a:lnTo>
                      <a:lnTo>
                        <a:pt x="1" y="40"/>
                      </a:lnTo>
                      <a:lnTo>
                        <a:pt x="0" y="25"/>
                      </a:lnTo>
                      <a:lnTo>
                        <a:pt x="1" y="1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4" name="Freeform 34">
                  <a:extLst>
                    <a:ext uri="{FF2B5EF4-FFF2-40B4-BE49-F238E27FC236}">
                      <a16:creationId xmlns:a16="http://schemas.microsoft.com/office/drawing/2014/main" id="{30D78721-4915-4B93-A3A2-14B6C6B82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2" y="2401"/>
                  <a:ext cx="68" cy="92"/>
                </a:xfrm>
                <a:custGeom>
                  <a:avLst/>
                  <a:gdLst>
                    <a:gd name="T0" fmla="*/ 0 w 136"/>
                    <a:gd name="T1" fmla="*/ 1 h 182"/>
                    <a:gd name="T2" fmla="*/ 1 w 136"/>
                    <a:gd name="T3" fmla="*/ 1 h 182"/>
                    <a:gd name="T4" fmla="*/ 1 w 136"/>
                    <a:gd name="T5" fmla="*/ 1 h 182"/>
                    <a:gd name="T6" fmla="*/ 1 w 136"/>
                    <a:gd name="T7" fmla="*/ 1 h 182"/>
                    <a:gd name="T8" fmla="*/ 1 w 136"/>
                    <a:gd name="T9" fmla="*/ 1 h 182"/>
                    <a:gd name="T10" fmla="*/ 1 w 136"/>
                    <a:gd name="T11" fmla="*/ 1 h 182"/>
                    <a:gd name="T12" fmla="*/ 1 w 136"/>
                    <a:gd name="T13" fmla="*/ 1 h 182"/>
                    <a:gd name="T14" fmla="*/ 1 w 136"/>
                    <a:gd name="T15" fmla="*/ 1 h 182"/>
                    <a:gd name="T16" fmla="*/ 1 w 136"/>
                    <a:gd name="T17" fmla="*/ 1 h 182"/>
                    <a:gd name="T18" fmla="*/ 1 w 136"/>
                    <a:gd name="T19" fmla="*/ 1 h 182"/>
                    <a:gd name="T20" fmla="*/ 1 w 136"/>
                    <a:gd name="T21" fmla="*/ 1 h 182"/>
                    <a:gd name="T22" fmla="*/ 1 w 136"/>
                    <a:gd name="T23" fmla="*/ 1 h 182"/>
                    <a:gd name="T24" fmla="*/ 1 w 136"/>
                    <a:gd name="T25" fmla="*/ 1 h 182"/>
                    <a:gd name="T26" fmla="*/ 1 w 136"/>
                    <a:gd name="T27" fmla="*/ 0 h 182"/>
                    <a:gd name="T28" fmla="*/ 1 w 136"/>
                    <a:gd name="T29" fmla="*/ 1 h 182"/>
                    <a:gd name="T30" fmla="*/ 1 w 136"/>
                    <a:gd name="T31" fmla="*/ 1 h 182"/>
                    <a:gd name="T32" fmla="*/ 0 w 136"/>
                    <a:gd name="T33" fmla="*/ 1 h 1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36"/>
                    <a:gd name="T52" fmla="*/ 0 h 182"/>
                    <a:gd name="T53" fmla="*/ 136 w 136"/>
                    <a:gd name="T54" fmla="*/ 182 h 1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36" h="182">
                      <a:moveTo>
                        <a:pt x="0" y="25"/>
                      </a:moveTo>
                      <a:lnTo>
                        <a:pt x="124" y="182"/>
                      </a:lnTo>
                      <a:lnTo>
                        <a:pt x="129" y="168"/>
                      </a:lnTo>
                      <a:lnTo>
                        <a:pt x="135" y="144"/>
                      </a:lnTo>
                      <a:lnTo>
                        <a:pt x="136" y="126"/>
                      </a:lnTo>
                      <a:lnTo>
                        <a:pt x="135" y="110"/>
                      </a:lnTo>
                      <a:lnTo>
                        <a:pt x="130" y="89"/>
                      </a:lnTo>
                      <a:lnTo>
                        <a:pt x="122" y="72"/>
                      </a:lnTo>
                      <a:lnTo>
                        <a:pt x="111" y="53"/>
                      </a:lnTo>
                      <a:lnTo>
                        <a:pt x="99" y="37"/>
                      </a:lnTo>
                      <a:lnTo>
                        <a:pt x="81" y="21"/>
                      </a:lnTo>
                      <a:lnTo>
                        <a:pt x="64" y="11"/>
                      </a:lnTo>
                      <a:lnTo>
                        <a:pt x="46" y="2"/>
                      </a:lnTo>
                      <a:lnTo>
                        <a:pt x="28" y="0"/>
                      </a:lnTo>
                      <a:lnTo>
                        <a:pt x="16" y="3"/>
                      </a:lnTo>
                      <a:lnTo>
                        <a:pt x="8" y="1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5" name="Freeform 35">
                  <a:extLst>
                    <a:ext uri="{FF2B5EF4-FFF2-40B4-BE49-F238E27FC236}">
                      <a16:creationId xmlns:a16="http://schemas.microsoft.com/office/drawing/2014/main" id="{DB554BE6-ED7E-4CB5-9E3E-5B8B8BF47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549"/>
                  <a:ext cx="31" cy="30"/>
                </a:xfrm>
                <a:custGeom>
                  <a:avLst/>
                  <a:gdLst>
                    <a:gd name="T0" fmla="*/ 0 w 64"/>
                    <a:gd name="T1" fmla="*/ 0 h 61"/>
                    <a:gd name="T2" fmla="*/ 0 w 64"/>
                    <a:gd name="T3" fmla="*/ 0 h 61"/>
                    <a:gd name="T4" fmla="*/ 0 w 64"/>
                    <a:gd name="T5" fmla="*/ 0 h 61"/>
                    <a:gd name="T6" fmla="*/ 0 w 64"/>
                    <a:gd name="T7" fmla="*/ 0 h 61"/>
                    <a:gd name="T8" fmla="*/ 0 w 64"/>
                    <a:gd name="T9" fmla="*/ 0 h 61"/>
                    <a:gd name="T10" fmla="*/ 0 w 64"/>
                    <a:gd name="T11" fmla="*/ 0 h 61"/>
                    <a:gd name="T12" fmla="*/ 0 w 64"/>
                    <a:gd name="T13" fmla="*/ 0 h 61"/>
                    <a:gd name="T14" fmla="*/ 0 w 64"/>
                    <a:gd name="T15" fmla="*/ 0 h 61"/>
                    <a:gd name="T16" fmla="*/ 0 w 64"/>
                    <a:gd name="T17" fmla="*/ 0 h 61"/>
                    <a:gd name="T18" fmla="*/ 0 w 64"/>
                    <a:gd name="T19" fmla="*/ 0 h 61"/>
                    <a:gd name="T20" fmla="*/ 0 w 64"/>
                    <a:gd name="T21" fmla="*/ 0 h 61"/>
                    <a:gd name="T22" fmla="*/ 0 w 64"/>
                    <a:gd name="T23" fmla="*/ 0 h 61"/>
                    <a:gd name="T24" fmla="*/ 0 w 64"/>
                    <a:gd name="T25" fmla="*/ 0 h 61"/>
                    <a:gd name="T26" fmla="*/ 0 w 64"/>
                    <a:gd name="T27" fmla="*/ 0 h 61"/>
                    <a:gd name="T28" fmla="*/ 0 w 64"/>
                    <a:gd name="T29" fmla="*/ 0 h 61"/>
                    <a:gd name="T30" fmla="*/ 0 w 64"/>
                    <a:gd name="T31" fmla="*/ 0 h 61"/>
                    <a:gd name="T32" fmla="*/ 0 w 64"/>
                    <a:gd name="T33" fmla="*/ 0 h 6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4"/>
                    <a:gd name="T52" fmla="*/ 0 h 61"/>
                    <a:gd name="T53" fmla="*/ 64 w 64"/>
                    <a:gd name="T54" fmla="*/ 61 h 6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4" h="61">
                      <a:moveTo>
                        <a:pt x="16" y="61"/>
                      </a:moveTo>
                      <a:lnTo>
                        <a:pt x="8" y="57"/>
                      </a:lnTo>
                      <a:lnTo>
                        <a:pt x="2" y="53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2"/>
                      </a:lnTo>
                      <a:lnTo>
                        <a:pt x="14" y="16"/>
                      </a:lnTo>
                      <a:lnTo>
                        <a:pt x="58" y="0"/>
                      </a:lnTo>
                      <a:lnTo>
                        <a:pt x="52" y="7"/>
                      </a:lnTo>
                      <a:lnTo>
                        <a:pt x="48" y="15"/>
                      </a:lnTo>
                      <a:lnTo>
                        <a:pt x="47" y="24"/>
                      </a:lnTo>
                      <a:lnTo>
                        <a:pt x="46" y="31"/>
                      </a:lnTo>
                      <a:lnTo>
                        <a:pt x="48" y="41"/>
                      </a:lnTo>
                      <a:lnTo>
                        <a:pt x="55" y="48"/>
                      </a:lnTo>
                      <a:lnTo>
                        <a:pt x="64" y="54"/>
                      </a:lnTo>
                      <a:lnTo>
                        <a:pt x="16" y="6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715" name="Group 36">
                <a:extLst>
                  <a:ext uri="{FF2B5EF4-FFF2-40B4-BE49-F238E27FC236}">
                    <a16:creationId xmlns:a16="http://schemas.microsoft.com/office/drawing/2014/main" id="{6BFB9AA9-A0D0-48E6-98DD-838904D4A3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" y="2318"/>
                <a:ext cx="305" cy="265"/>
                <a:chOff x="1115" y="2318"/>
                <a:chExt cx="305" cy="265"/>
              </a:xfrm>
            </p:grpSpPr>
            <p:sp>
              <p:nvSpPr>
                <p:cNvPr id="23716" name="Freeform 37">
                  <a:extLst>
                    <a:ext uri="{FF2B5EF4-FFF2-40B4-BE49-F238E27FC236}">
                      <a16:creationId xmlns:a16="http://schemas.microsoft.com/office/drawing/2014/main" id="{9401F4BC-244A-4376-A896-70462B91B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2510"/>
                  <a:ext cx="304" cy="73"/>
                </a:xfrm>
                <a:custGeom>
                  <a:avLst/>
                  <a:gdLst>
                    <a:gd name="T0" fmla="*/ 0 w 607"/>
                    <a:gd name="T1" fmla="*/ 0 h 147"/>
                    <a:gd name="T2" fmla="*/ 1 w 607"/>
                    <a:gd name="T3" fmla="*/ 0 h 147"/>
                    <a:gd name="T4" fmla="*/ 1 w 607"/>
                    <a:gd name="T5" fmla="*/ 0 h 147"/>
                    <a:gd name="T6" fmla="*/ 1 w 607"/>
                    <a:gd name="T7" fmla="*/ 0 h 147"/>
                    <a:gd name="T8" fmla="*/ 1 w 607"/>
                    <a:gd name="T9" fmla="*/ 0 h 147"/>
                    <a:gd name="T10" fmla="*/ 1 w 607"/>
                    <a:gd name="T11" fmla="*/ 0 h 147"/>
                    <a:gd name="T12" fmla="*/ 1 w 607"/>
                    <a:gd name="T13" fmla="*/ 0 h 147"/>
                    <a:gd name="T14" fmla="*/ 1 w 607"/>
                    <a:gd name="T15" fmla="*/ 0 h 147"/>
                    <a:gd name="T16" fmla="*/ 1 w 607"/>
                    <a:gd name="T17" fmla="*/ 0 h 147"/>
                    <a:gd name="T18" fmla="*/ 1 w 607"/>
                    <a:gd name="T19" fmla="*/ 0 h 147"/>
                    <a:gd name="T20" fmla="*/ 0 w 607"/>
                    <a:gd name="T21" fmla="*/ 0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07"/>
                    <a:gd name="T34" fmla="*/ 0 h 147"/>
                    <a:gd name="T35" fmla="*/ 607 w 607"/>
                    <a:gd name="T36" fmla="*/ 147 h 14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07" h="147">
                      <a:moveTo>
                        <a:pt x="0" y="44"/>
                      </a:moveTo>
                      <a:lnTo>
                        <a:pt x="420" y="0"/>
                      </a:lnTo>
                      <a:lnTo>
                        <a:pt x="607" y="142"/>
                      </a:lnTo>
                      <a:lnTo>
                        <a:pt x="484" y="134"/>
                      </a:lnTo>
                      <a:lnTo>
                        <a:pt x="453" y="127"/>
                      </a:lnTo>
                      <a:lnTo>
                        <a:pt x="472" y="147"/>
                      </a:lnTo>
                      <a:lnTo>
                        <a:pt x="347" y="134"/>
                      </a:lnTo>
                      <a:lnTo>
                        <a:pt x="307" y="120"/>
                      </a:lnTo>
                      <a:lnTo>
                        <a:pt x="326" y="140"/>
                      </a:lnTo>
                      <a:lnTo>
                        <a:pt x="154" y="12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7" name="Freeform 38">
                  <a:extLst>
                    <a:ext uri="{FF2B5EF4-FFF2-40B4-BE49-F238E27FC236}">
                      <a16:creationId xmlns:a16="http://schemas.microsoft.com/office/drawing/2014/main" id="{9E98648C-1A80-4C96-B4DF-A11329686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2447"/>
                  <a:ext cx="194" cy="61"/>
                </a:xfrm>
                <a:custGeom>
                  <a:avLst/>
                  <a:gdLst>
                    <a:gd name="T0" fmla="*/ 1 w 388"/>
                    <a:gd name="T1" fmla="*/ 1 h 122"/>
                    <a:gd name="T2" fmla="*/ 1 w 388"/>
                    <a:gd name="T3" fmla="*/ 0 h 122"/>
                    <a:gd name="T4" fmla="*/ 1 w 388"/>
                    <a:gd name="T5" fmla="*/ 1 h 122"/>
                    <a:gd name="T6" fmla="*/ 0 w 388"/>
                    <a:gd name="T7" fmla="*/ 1 h 122"/>
                    <a:gd name="T8" fmla="*/ 1 w 388"/>
                    <a:gd name="T9" fmla="*/ 1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122"/>
                    <a:gd name="T17" fmla="*/ 388 w 38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122">
                      <a:moveTo>
                        <a:pt x="50" y="92"/>
                      </a:moveTo>
                      <a:lnTo>
                        <a:pt x="388" y="0"/>
                      </a:lnTo>
                      <a:lnTo>
                        <a:pt x="289" y="56"/>
                      </a:lnTo>
                      <a:lnTo>
                        <a:pt x="0" y="122"/>
                      </a:lnTo>
                      <a:lnTo>
                        <a:pt x="50" y="9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8" name="Freeform 39">
                  <a:extLst>
                    <a:ext uri="{FF2B5EF4-FFF2-40B4-BE49-F238E27FC236}">
                      <a16:creationId xmlns:a16="http://schemas.microsoft.com/office/drawing/2014/main" id="{D289B09D-B029-49CA-A17C-CC70EE0F0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" y="2318"/>
                  <a:ext cx="251" cy="174"/>
                </a:xfrm>
                <a:custGeom>
                  <a:avLst/>
                  <a:gdLst>
                    <a:gd name="T0" fmla="*/ 0 w 502"/>
                    <a:gd name="T1" fmla="*/ 1 h 348"/>
                    <a:gd name="T2" fmla="*/ 1 w 502"/>
                    <a:gd name="T3" fmla="*/ 1 h 348"/>
                    <a:gd name="T4" fmla="*/ 1 w 502"/>
                    <a:gd name="T5" fmla="*/ 0 h 348"/>
                    <a:gd name="T6" fmla="*/ 1 w 502"/>
                    <a:gd name="T7" fmla="*/ 1 h 348"/>
                    <a:gd name="T8" fmla="*/ 1 w 502"/>
                    <a:gd name="T9" fmla="*/ 1 h 348"/>
                    <a:gd name="T10" fmla="*/ 1 w 502"/>
                    <a:gd name="T11" fmla="*/ 1 h 348"/>
                    <a:gd name="T12" fmla="*/ 1 w 502"/>
                    <a:gd name="T13" fmla="*/ 1 h 348"/>
                    <a:gd name="T14" fmla="*/ 1 w 502"/>
                    <a:gd name="T15" fmla="*/ 1 h 348"/>
                    <a:gd name="T16" fmla="*/ 1 w 502"/>
                    <a:gd name="T17" fmla="*/ 1 h 348"/>
                    <a:gd name="T18" fmla="*/ 0 w 502"/>
                    <a:gd name="T19" fmla="*/ 1 h 3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2"/>
                    <a:gd name="T31" fmla="*/ 0 h 348"/>
                    <a:gd name="T32" fmla="*/ 502 w 502"/>
                    <a:gd name="T33" fmla="*/ 348 h 3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2" h="348">
                      <a:moveTo>
                        <a:pt x="0" y="348"/>
                      </a:moveTo>
                      <a:lnTo>
                        <a:pt x="360" y="224"/>
                      </a:lnTo>
                      <a:lnTo>
                        <a:pt x="502" y="0"/>
                      </a:lnTo>
                      <a:lnTo>
                        <a:pt x="391" y="68"/>
                      </a:lnTo>
                      <a:lnTo>
                        <a:pt x="366" y="92"/>
                      </a:lnTo>
                      <a:lnTo>
                        <a:pt x="366" y="66"/>
                      </a:lnTo>
                      <a:lnTo>
                        <a:pt x="241" y="161"/>
                      </a:lnTo>
                      <a:lnTo>
                        <a:pt x="249" y="134"/>
                      </a:lnTo>
                      <a:lnTo>
                        <a:pt x="113" y="219"/>
                      </a:lnTo>
                      <a:lnTo>
                        <a:pt x="0" y="3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3712" name="Freeform 40">
              <a:extLst>
                <a:ext uri="{FF2B5EF4-FFF2-40B4-BE49-F238E27FC236}">
                  <a16:creationId xmlns:a16="http://schemas.microsoft.com/office/drawing/2014/main" id="{A6642421-7ACA-4022-BDDF-08E0EE156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" y="2482"/>
              <a:ext cx="85" cy="76"/>
            </a:xfrm>
            <a:custGeom>
              <a:avLst/>
              <a:gdLst>
                <a:gd name="T0" fmla="*/ 1 w 169"/>
                <a:gd name="T1" fmla="*/ 0 h 151"/>
                <a:gd name="T2" fmla="*/ 1 w 169"/>
                <a:gd name="T3" fmla="*/ 1 h 151"/>
                <a:gd name="T4" fmla="*/ 1 w 169"/>
                <a:gd name="T5" fmla="*/ 1 h 151"/>
                <a:gd name="T6" fmla="*/ 1 w 169"/>
                <a:gd name="T7" fmla="*/ 1 h 151"/>
                <a:gd name="T8" fmla="*/ 1 w 169"/>
                <a:gd name="T9" fmla="*/ 1 h 151"/>
                <a:gd name="T10" fmla="*/ 1 w 169"/>
                <a:gd name="T11" fmla="*/ 1 h 151"/>
                <a:gd name="T12" fmla="*/ 1 w 169"/>
                <a:gd name="T13" fmla="*/ 1 h 151"/>
                <a:gd name="T14" fmla="*/ 1 w 169"/>
                <a:gd name="T15" fmla="*/ 1 h 151"/>
                <a:gd name="T16" fmla="*/ 1 w 169"/>
                <a:gd name="T17" fmla="*/ 1 h 151"/>
                <a:gd name="T18" fmla="*/ 1 w 169"/>
                <a:gd name="T19" fmla="*/ 1 h 151"/>
                <a:gd name="T20" fmla="*/ 1 w 169"/>
                <a:gd name="T21" fmla="*/ 1 h 151"/>
                <a:gd name="T22" fmla="*/ 1 w 169"/>
                <a:gd name="T23" fmla="*/ 1 h 151"/>
                <a:gd name="T24" fmla="*/ 1 w 169"/>
                <a:gd name="T25" fmla="*/ 1 h 151"/>
                <a:gd name="T26" fmla="*/ 1 w 169"/>
                <a:gd name="T27" fmla="*/ 1 h 151"/>
                <a:gd name="T28" fmla="*/ 1 w 169"/>
                <a:gd name="T29" fmla="*/ 1 h 151"/>
                <a:gd name="T30" fmla="*/ 1 w 169"/>
                <a:gd name="T31" fmla="*/ 1 h 151"/>
                <a:gd name="T32" fmla="*/ 0 w 169"/>
                <a:gd name="T33" fmla="*/ 1 h 151"/>
                <a:gd name="T34" fmla="*/ 0 w 169"/>
                <a:gd name="T35" fmla="*/ 1 h 151"/>
                <a:gd name="T36" fmla="*/ 1 w 169"/>
                <a:gd name="T37" fmla="*/ 1 h 151"/>
                <a:gd name="T38" fmla="*/ 1 w 169"/>
                <a:gd name="T39" fmla="*/ 1 h 151"/>
                <a:gd name="T40" fmla="*/ 1 w 169"/>
                <a:gd name="T41" fmla="*/ 1 h 151"/>
                <a:gd name="T42" fmla="*/ 1 w 169"/>
                <a:gd name="T43" fmla="*/ 1 h 151"/>
                <a:gd name="T44" fmla="*/ 1 w 169"/>
                <a:gd name="T45" fmla="*/ 1 h 151"/>
                <a:gd name="T46" fmla="*/ 1 w 169"/>
                <a:gd name="T47" fmla="*/ 0 h 15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9"/>
                <a:gd name="T73" fmla="*/ 0 h 151"/>
                <a:gd name="T74" fmla="*/ 169 w 169"/>
                <a:gd name="T75" fmla="*/ 151 h 15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9" h="151">
                  <a:moveTo>
                    <a:pt x="149" y="0"/>
                  </a:moveTo>
                  <a:lnTo>
                    <a:pt x="139" y="11"/>
                  </a:lnTo>
                  <a:lnTo>
                    <a:pt x="128" y="28"/>
                  </a:lnTo>
                  <a:lnTo>
                    <a:pt x="123" y="42"/>
                  </a:lnTo>
                  <a:lnTo>
                    <a:pt x="118" y="59"/>
                  </a:lnTo>
                  <a:lnTo>
                    <a:pt x="118" y="75"/>
                  </a:lnTo>
                  <a:lnTo>
                    <a:pt x="123" y="91"/>
                  </a:lnTo>
                  <a:lnTo>
                    <a:pt x="130" y="105"/>
                  </a:lnTo>
                  <a:lnTo>
                    <a:pt x="142" y="116"/>
                  </a:lnTo>
                  <a:lnTo>
                    <a:pt x="156" y="124"/>
                  </a:lnTo>
                  <a:lnTo>
                    <a:pt x="169" y="133"/>
                  </a:lnTo>
                  <a:lnTo>
                    <a:pt x="41" y="151"/>
                  </a:lnTo>
                  <a:lnTo>
                    <a:pt x="27" y="145"/>
                  </a:lnTo>
                  <a:lnTo>
                    <a:pt x="16" y="137"/>
                  </a:lnTo>
                  <a:lnTo>
                    <a:pt x="8" y="126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3" y="78"/>
                  </a:lnTo>
                  <a:lnTo>
                    <a:pt x="7" y="66"/>
                  </a:lnTo>
                  <a:lnTo>
                    <a:pt x="11" y="57"/>
                  </a:lnTo>
                  <a:lnTo>
                    <a:pt x="18" y="46"/>
                  </a:lnTo>
                  <a:lnTo>
                    <a:pt x="24" y="4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13" name="Freeform 41">
              <a:extLst>
                <a:ext uri="{FF2B5EF4-FFF2-40B4-BE49-F238E27FC236}">
                  <a16:creationId xmlns:a16="http://schemas.microsoft.com/office/drawing/2014/main" id="{8D276757-B2ED-4CFB-9AAF-BCB8410C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2493"/>
              <a:ext cx="36" cy="62"/>
            </a:xfrm>
            <a:custGeom>
              <a:avLst/>
              <a:gdLst>
                <a:gd name="T0" fmla="*/ 1 w 70"/>
                <a:gd name="T1" fmla="*/ 0 h 124"/>
                <a:gd name="T2" fmla="*/ 1 w 70"/>
                <a:gd name="T3" fmla="*/ 1 h 124"/>
                <a:gd name="T4" fmla="*/ 1 w 70"/>
                <a:gd name="T5" fmla="*/ 1 h 124"/>
                <a:gd name="T6" fmla="*/ 1 w 70"/>
                <a:gd name="T7" fmla="*/ 1 h 124"/>
                <a:gd name="T8" fmla="*/ 1 w 70"/>
                <a:gd name="T9" fmla="*/ 1 h 124"/>
                <a:gd name="T10" fmla="*/ 1 w 70"/>
                <a:gd name="T11" fmla="*/ 1 h 124"/>
                <a:gd name="T12" fmla="*/ 1 w 70"/>
                <a:gd name="T13" fmla="*/ 1 h 124"/>
                <a:gd name="T14" fmla="*/ 1 w 70"/>
                <a:gd name="T15" fmla="*/ 1 h 124"/>
                <a:gd name="T16" fmla="*/ 1 w 70"/>
                <a:gd name="T17" fmla="*/ 1 h 124"/>
                <a:gd name="T18" fmla="*/ 1 w 70"/>
                <a:gd name="T19" fmla="*/ 1 h 124"/>
                <a:gd name="T20" fmla="*/ 1 w 70"/>
                <a:gd name="T21" fmla="*/ 1 h 124"/>
                <a:gd name="T22" fmla="*/ 1 w 70"/>
                <a:gd name="T23" fmla="*/ 1 h 124"/>
                <a:gd name="T24" fmla="*/ 1 w 70"/>
                <a:gd name="T25" fmla="*/ 1 h 124"/>
                <a:gd name="T26" fmla="*/ 1 w 70"/>
                <a:gd name="T27" fmla="*/ 1 h 124"/>
                <a:gd name="T28" fmla="*/ 1 w 70"/>
                <a:gd name="T29" fmla="*/ 1 h 124"/>
                <a:gd name="T30" fmla="*/ 1 w 70"/>
                <a:gd name="T31" fmla="*/ 1 h 124"/>
                <a:gd name="T32" fmla="*/ 0 w 70"/>
                <a:gd name="T33" fmla="*/ 1 h 124"/>
                <a:gd name="T34" fmla="*/ 0 w 70"/>
                <a:gd name="T35" fmla="*/ 1 h 124"/>
                <a:gd name="T36" fmla="*/ 1 w 70"/>
                <a:gd name="T37" fmla="*/ 1 h 124"/>
                <a:gd name="T38" fmla="*/ 1 w 70"/>
                <a:gd name="T39" fmla="*/ 1 h 124"/>
                <a:gd name="T40" fmla="*/ 1 w 70"/>
                <a:gd name="T41" fmla="*/ 1 h 124"/>
                <a:gd name="T42" fmla="*/ 1 w 70"/>
                <a:gd name="T43" fmla="*/ 1 h 124"/>
                <a:gd name="T44" fmla="*/ 1 w 70"/>
                <a:gd name="T45" fmla="*/ 1 h 124"/>
                <a:gd name="T46" fmla="*/ 1 w 70"/>
                <a:gd name="T47" fmla="*/ 0 h 1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0"/>
                <a:gd name="T73" fmla="*/ 0 h 124"/>
                <a:gd name="T74" fmla="*/ 70 w 70"/>
                <a:gd name="T75" fmla="*/ 124 h 12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0" h="124">
                  <a:moveTo>
                    <a:pt x="46" y="0"/>
                  </a:moveTo>
                  <a:lnTo>
                    <a:pt x="38" y="18"/>
                  </a:lnTo>
                  <a:lnTo>
                    <a:pt x="32" y="31"/>
                  </a:lnTo>
                  <a:lnTo>
                    <a:pt x="26" y="47"/>
                  </a:lnTo>
                  <a:lnTo>
                    <a:pt x="23" y="63"/>
                  </a:lnTo>
                  <a:lnTo>
                    <a:pt x="26" y="80"/>
                  </a:lnTo>
                  <a:lnTo>
                    <a:pt x="33" y="92"/>
                  </a:lnTo>
                  <a:lnTo>
                    <a:pt x="43" y="101"/>
                  </a:lnTo>
                  <a:lnTo>
                    <a:pt x="53" y="110"/>
                  </a:lnTo>
                  <a:lnTo>
                    <a:pt x="70" y="121"/>
                  </a:lnTo>
                  <a:lnTo>
                    <a:pt x="46" y="124"/>
                  </a:lnTo>
                  <a:lnTo>
                    <a:pt x="36" y="120"/>
                  </a:lnTo>
                  <a:lnTo>
                    <a:pt x="26" y="115"/>
                  </a:lnTo>
                  <a:lnTo>
                    <a:pt x="16" y="107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3" y="48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19"/>
                  </a:lnTo>
                  <a:lnTo>
                    <a:pt x="25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60" name="Group 42">
            <a:extLst>
              <a:ext uri="{FF2B5EF4-FFF2-40B4-BE49-F238E27FC236}">
                <a16:creationId xmlns:a16="http://schemas.microsoft.com/office/drawing/2014/main" id="{64118556-4E0B-46E4-BF99-D50582093B0F}"/>
              </a:ext>
            </a:extLst>
          </p:cNvPr>
          <p:cNvGrpSpPr>
            <a:grpSpLocks/>
          </p:cNvGrpSpPr>
          <p:nvPr/>
        </p:nvGrpSpPr>
        <p:grpSpPr bwMode="auto">
          <a:xfrm>
            <a:off x="6473825" y="2196784"/>
            <a:ext cx="1984375" cy="1984375"/>
            <a:chOff x="4223" y="1919"/>
            <a:chExt cx="1250" cy="1250"/>
          </a:xfrm>
        </p:grpSpPr>
        <p:grpSp>
          <p:nvGrpSpPr>
            <p:cNvPr id="23703" name="Group 43">
              <a:extLst>
                <a:ext uri="{FF2B5EF4-FFF2-40B4-BE49-F238E27FC236}">
                  <a16:creationId xmlns:a16="http://schemas.microsoft.com/office/drawing/2014/main" id="{09FF7A12-43CA-4C69-8F75-5F81F7B07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3" y="1919"/>
              <a:ext cx="1250" cy="1250"/>
              <a:chOff x="4223" y="1919"/>
              <a:chExt cx="1250" cy="1250"/>
            </a:xfrm>
          </p:grpSpPr>
          <p:grpSp>
            <p:nvGrpSpPr>
              <p:cNvPr id="23705" name="Group 44">
                <a:extLst>
                  <a:ext uri="{FF2B5EF4-FFF2-40B4-BE49-F238E27FC236}">
                    <a16:creationId xmlns:a16="http://schemas.microsoft.com/office/drawing/2014/main" id="{43FE85D5-97B0-4FEE-BD4D-3A3B5B0287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3" y="1919"/>
                <a:ext cx="1250" cy="1250"/>
                <a:chOff x="4223" y="1919"/>
                <a:chExt cx="1250" cy="1250"/>
              </a:xfrm>
            </p:grpSpPr>
            <p:grpSp>
              <p:nvGrpSpPr>
                <p:cNvPr id="23707" name="Group 45">
                  <a:extLst>
                    <a:ext uri="{FF2B5EF4-FFF2-40B4-BE49-F238E27FC236}">
                      <a16:creationId xmlns:a16="http://schemas.microsoft.com/office/drawing/2014/main" id="{070CE670-C48D-472F-8077-8198B5F5AC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23" y="1919"/>
                  <a:ext cx="1250" cy="1250"/>
                  <a:chOff x="4223" y="1919"/>
                  <a:chExt cx="1250" cy="1250"/>
                </a:xfrm>
              </p:grpSpPr>
              <p:sp>
                <p:nvSpPr>
                  <p:cNvPr id="23709" name="Oval 46">
                    <a:extLst>
                      <a:ext uri="{FF2B5EF4-FFF2-40B4-BE49-F238E27FC236}">
                        <a16:creationId xmlns:a16="http://schemas.microsoft.com/office/drawing/2014/main" id="{5CD4AEE4-67EC-47B2-9B53-E71BA5CF54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3" y="1919"/>
                    <a:ext cx="1250" cy="125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  <p:sp>
                <p:nvSpPr>
                  <p:cNvPr id="23710" name="Oval 47">
                    <a:extLst>
                      <a:ext uri="{FF2B5EF4-FFF2-40B4-BE49-F238E27FC236}">
                        <a16:creationId xmlns:a16="http://schemas.microsoft.com/office/drawing/2014/main" id="{BB770D8E-C1EE-43FE-A9D3-4EFE1D7E79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2045"/>
                    <a:ext cx="983" cy="99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id-ID" altLang="en-US"/>
                  </a:p>
                </p:txBody>
              </p:sp>
            </p:grpSp>
            <p:sp>
              <p:nvSpPr>
                <p:cNvPr id="23708" name="Oval 48">
                  <a:extLst>
                    <a:ext uri="{FF2B5EF4-FFF2-40B4-BE49-F238E27FC236}">
                      <a16:creationId xmlns:a16="http://schemas.microsoft.com/office/drawing/2014/main" id="{F49FD5EE-7344-4063-8BAD-C90A55F98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180"/>
                  <a:ext cx="717" cy="723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id-ID" altLang="en-US"/>
                </a:p>
              </p:txBody>
            </p:sp>
          </p:grpSp>
          <p:sp>
            <p:nvSpPr>
              <p:cNvPr id="23706" name="Oval 49">
                <a:extLst>
                  <a:ext uri="{FF2B5EF4-FFF2-40B4-BE49-F238E27FC236}">
                    <a16:creationId xmlns:a16="http://schemas.microsoft.com/office/drawing/2014/main" id="{B878E6FA-46A7-44CE-A381-90ACC345C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" y="2312"/>
                <a:ext cx="457" cy="4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id-ID" altLang="en-US"/>
              </a:p>
            </p:txBody>
          </p:sp>
        </p:grpSp>
        <p:sp>
          <p:nvSpPr>
            <p:cNvPr id="23704" name="Oval 50">
              <a:extLst>
                <a:ext uri="{FF2B5EF4-FFF2-40B4-BE49-F238E27FC236}">
                  <a16:creationId xmlns:a16="http://schemas.microsoft.com/office/drawing/2014/main" id="{DBA0D7DF-153A-480F-B4A1-1E8411EB8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445"/>
              <a:ext cx="191" cy="1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id-ID" altLang="en-US"/>
            </a:p>
          </p:txBody>
        </p:sp>
      </p:grpSp>
      <p:grpSp>
        <p:nvGrpSpPr>
          <p:cNvPr id="22" name="Group 52">
            <a:extLst>
              <a:ext uri="{FF2B5EF4-FFF2-40B4-BE49-F238E27FC236}">
                <a16:creationId xmlns:a16="http://schemas.microsoft.com/office/drawing/2014/main" id="{CD194F97-FDB2-45C7-9C7E-D887C1A57D4F}"/>
              </a:ext>
            </a:extLst>
          </p:cNvPr>
          <p:cNvGrpSpPr>
            <a:grpSpLocks/>
          </p:cNvGrpSpPr>
          <p:nvPr/>
        </p:nvGrpSpPr>
        <p:grpSpPr bwMode="auto">
          <a:xfrm>
            <a:off x="7527925" y="2530159"/>
            <a:ext cx="1317625" cy="658812"/>
            <a:chOff x="4858" y="2142"/>
            <a:chExt cx="519" cy="404"/>
          </a:xfrm>
        </p:grpSpPr>
        <p:sp>
          <p:nvSpPr>
            <p:cNvPr id="23688" name="Freeform 53">
              <a:extLst>
                <a:ext uri="{FF2B5EF4-FFF2-40B4-BE49-F238E27FC236}">
                  <a16:creationId xmlns:a16="http://schemas.microsoft.com/office/drawing/2014/main" id="{95C61CFA-4AFB-405A-AB5F-C23E9D2CF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3" y="2519"/>
              <a:ext cx="39" cy="27"/>
            </a:xfrm>
            <a:custGeom>
              <a:avLst/>
              <a:gdLst>
                <a:gd name="T0" fmla="*/ 0 w 77"/>
                <a:gd name="T1" fmla="*/ 1 h 53"/>
                <a:gd name="T2" fmla="*/ 1 w 77"/>
                <a:gd name="T3" fmla="*/ 0 h 53"/>
                <a:gd name="T4" fmla="*/ 1 w 77"/>
                <a:gd name="T5" fmla="*/ 1 h 53"/>
                <a:gd name="T6" fmla="*/ 1 w 77"/>
                <a:gd name="T7" fmla="*/ 1 h 53"/>
                <a:gd name="T8" fmla="*/ 0 w 77"/>
                <a:gd name="T9" fmla="*/ 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53"/>
                <a:gd name="T17" fmla="*/ 77 w 7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53">
                  <a:moveTo>
                    <a:pt x="0" y="25"/>
                  </a:moveTo>
                  <a:lnTo>
                    <a:pt x="35" y="0"/>
                  </a:lnTo>
                  <a:lnTo>
                    <a:pt x="77" y="53"/>
                  </a:lnTo>
                  <a:lnTo>
                    <a:pt x="13" y="4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9" name="Freeform 54">
              <a:extLst>
                <a:ext uri="{FF2B5EF4-FFF2-40B4-BE49-F238E27FC236}">
                  <a16:creationId xmlns:a16="http://schemas.microsoft.com/office/drawing/2014/main" id="{36EF1838-E67F-47EB-AC9A-7B0C585F6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8" y="2479"/>
              <a:ext cx="23" cy="52"/>
            </a:xfrm>
            <a:custGeom>
              <a:avLst/>
              <a:gdLst>
                <a:gd name="T0" fmla="*/ 1 w 44"/>
                <a:gd name="T1" fmla="*/ 0 h 105"/>
                <a:gd name="T2" fmla="*/ 1 w 44"/>
                <a:gd name="T3" fmla="*/ 0 h 105"/>
                <a:gd name="T4" fmla="*/ 1 w 44"/>
                <a:gd name="T5" fmla="*/ 0 h 105"/>
                <a:gd name="T6" fmla="*/ 0 w 44"/>
                <a:gd name="T7" fmla="*/ 0 h 105"/>
                <a:gd name="T8" fmla="*/ 1 w 44"/>
                <a:gd name="T9" fmla="*/ 0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105"/>
                <a:gd name="T17" fmla="*/ 44 w 44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105">
                  <a:moveTo>
                    <a:pt x="28" y="0"/>
                  </a:moveTo>
                  <a:lnTo>
                    <a:pt x="44" y="80"/>
                  </a:lnTo>
                  <a:lnTo>
                    <a:pt x="10" y="105"/>
                  </a:lnTo>
                  <a:lnTo>
                    <a:pt x="0" y="8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90" name="Freeform 55">
              <a:extLst>
                <a:ext uri="{FF2B5EF4-FFF2-40B4-BE49-F238E27FC236}">
                  <a16:creationId xmlns:a16="http://schemas.microsoft.com/office/drawing/2014/main" id="{9E30FC8B-3041-449C-96C5-79894F3F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" y="2478"/>
              <a:ext cx="30" cy="68"/>
            </a:xfrm>
            <a:custGeom>
              <a:avLst/>
              <a:gdLst>
                <a:gd name="T0" fmla="*/ 0 w 60"/>
                <a:gd name="T1" fmla="*/ 0 h 136"/>
                <a:gd name="T2" fmla="*/ 1 w 60"/>
                <a:gd name="T3" fmla="*/ 1 h 136"/>
                <a:gd name="T4" fmla="*/ 1 w 60"/>
                <a:gd name="T5" fmla="*/ 1 h 136"/>
                <a:gd name="T6" fmla="*/ 1 w 60"/>
                <a:gd name="T7" fmla="*/ 1 h 136"/>
                <a:gd name="T8" fmla="*/ 0 w 60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136"/>
                <a:gd name="T17" fmla="*/ 60 w 60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136">
                  <a:moveTo>
                    <a:pt x="0" y="0"/>
                  </a:moveTo>
                  <a:lnTo>
                    <a:pt x="15" y="83"/>
                  </a:lnTo>
                  <a:lnTo>
                    <a:pt x="60" y="136"/>
                  </a:lnTo>
                  <a:lnTo>
                    <a:pt x="4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691" name="Group 56">
              <a:extLst>
                <a:ext uri="{FF2B5EF4-FFF2-40B4-BE49-F238E27FC236}">
                  <a16:creationId xmlns:a16="http://schemas.microsoft.com/office/drawing/2014/main" id="{F5659473-978B-4E4A-AC09-12ACCB8CFA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7" y="2142"/>
              <a:ext cx="500" cy="385"/>
              <a:chOff x="4877" y="2142"/>
              <a:chExt cx="500" cy="385"/>
            </a:xfrm>
          </p:grpSpPr>
          <p:sp>
            <p:nvSpPr>
              <p:cNvPr id="23692" name="Freeform 57">
                <a:extLst>
                  <a:ext uri="{FF2B5EF4-FFF2-40B4-BE49-F238E27FC236}">
                    <a16:creationId xmlns:a16="http://schemas.microsoft.com/office/drawing/2014/main" id="{A6A7911E-5C19-4FC6-97C9-11608FF0E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251"/>
                <a:ext cx="431" cy="276"/>
              </a:xfrm>
              <a:custGeom>
                <a:avLst/>
                <a:gdLst>
                  <a:gd name="T0" fmla="*/ 0 w 863"/>
                  <a:gd name="T1" fmla="*/ 0 h 552"/>
                  <a:gd name="T2" fmla="*/ 0 w 863"/>
                  <a:gd name="T3" fmla="*/ 1 h 552"/>
                  <a:gd name="T4" fmla="*/ 0 w 863"/>
                  <a:gd name="T5" fmla="*/ 1 h 552"/>
                  <a:gd name="T6" fmla="*/ 0 w 863"/>
                  <a:gd name="T7" fmla="*/ 1 h 552"/>
                  <a:gd name="T8" fmla="*/ 0 w 863"/>
                  <a:gd name="T9" fmla="*/ 1 h 552"/>
                  <a:gd name="T10" fmla="*/ 0 w 863"/>
                  <a:gd name="T11" fmla="*/ 1 h 552"/>
                  <a:gd name="T12" fmla="*/ 0 w 863"/>
                  <a:gd name="T13" fmla="*/ 1 h 552"/>
                  <a:gd name="T14" fmla="*/ 0 w 863"/>
                  <a:gd name="T15" fmla="*/ 1 h 552"/>
                  <a:gd name="T16" fmla="*/ 0 w 863"/>
                  <a:gd name="T17" fmla="*/ 1 h 552"/>
                  <a:gd name="T18" fmla="*/ 0 w 863"/>
                  <a:gd name="T19" fmla="*/ 1 h 552"/>
                  <a:gd name="T20" fmla="*/ 0 w 863"/>
                  <a:gd name="T21" fmla="*/ 0 h 5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63"/>
                  <a:gd name="T34" fmla="*/ 0 h 552"/>
                  <a:gd name="T35" fmla="*/ 863 w 863"/>
                  <a:gd name="T36" fmla="*/ 552 h 5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63" h="552">
                    <a:moveTo>
                      <a:pt x="697" y="0"/>
                    </a:moveTo>
                    <a:lnTo>
                      <a:pt x="18" y="504"/>
                    </a:lnTo>
                    <a:lnTo>
                      <a:pt x="10" y="510"/>
                    </a:lnTo>
                    <a:lnTo>
                      <a:pt x="4" y="520"/>
                    </a:lnTo>
                    <a:lnTo>
                      <a:pt x="0" y="532"/>
                    </a:lnTo>
                    <a:lnTo>
                      <a:pt x="5" y="544"/>
                    </a:lnTo>
                    <a:lnTo>
                      <a:pt x="14" y="549"/>
                    </a:lnTo>
                    <a:lnTo>
                      <a:pt x="23" y="552"/>
                    </a:lnTo>
                    <a:lnTo>
                      <a:pt x="36" y="547"/>
                    </a:lnTo>
                    <a:lnTo>
                      <a:pt x="863" y="164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3" name="Freeform 58">
                <a:extLst>
                  <a:ext uri="{FF2B5EF4-FFF2-40B4-BE49-F238E27FC236}">
                    <a16:creationId xmlns:a16="http://schemas.microsoft.com/office/drawing/2014/main" id="{CAE257FD-A663-4D24-95C2-EFD3634CF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236"/>
                <a:ext cx="144" cy="66"/>
              </a:xfrm>
              <a:custGeom>
                <a:avLst/>
                <a:gdLst>
                  <a:gd name="T0" fmla="*/ 1 w 288"/>
                  <a:gd name="T1" fmla="*/ 1 h 132"/>
                  <a:gd name="T2" fmla="*/ 1 w 288"/>
                  <a:gd name="T3" fmla="*/ 0 h 132"/>
                  <a:gd name="T4" fmla="*/ 1 w 288"/>
                  <a:gd name="T5" fmla="*/ 1 h 132"/>
                  <a:gd name="T6" fmla="*/ 1 w 288"/>
                  <a:gd name="T7" fmla="*/ 1 h 132"/>
                  <a:gd name="T8" fmla="*/ 1 w 288"/>
                  <a:gd name="T9" fmla="*/ 1 h 132"/>
                  <a:gd name="T10" fmla="*/ 0 w 288"/>
                  <a:gd name="T11" fmla="*/ 1 h 132"/>
                  <a:gd name="T12" fmla="*/ 1 w 288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132"/>
                  <a:gd name="T23" fmla="*/ 288 w 288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132">
                    <a:moveTo>
                      <a:pt x="15" y="71"/>
                    </a:moveTo>
                    <a:lnTo>
                      <a:pt x="123" y="0"/>
                    </a:lnTo>
                    <a:lnTo>
                      <a:pt x="288" y="121"/>
                    </a:lnTo>
                    <a:lnTo>
                      <a:pt x="264" y="132"/>
                    </a:lnTo>
                    <a:lnTo>
                      <a:pt x="113" y="40"/>
                    </a:lnTo>
                    <a:lnTo>
                      <a:pt x="0" y="103"/>
                    </a:lnTo>
                    <a:lnTo>
                      <a:pt x="15" y="7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4" name="Freeform 59">
                <a:extLst>
                  <a:ext uri="{FF2B5EF4-FFF2-40B4-BE49-F238E27FC236}">
                    <a16:creationId xmlns:a16="http://schemas.microsoft.com/office/drawing/2014/main" id="{8DE112A6-1354-45FD-84E6-C0EBAE3CA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" y="2225"/>
                <a:ext cx="137" cy="132"/>
              </a:xfrm>
              <a:custGeom>
                <a:avLst/>
                <a:gdLst>
                  <a:gd name="T0" fmla="*/ 1 w 273"/>
                  <a:gd name="T1" fmla="*/ 0 h 266"/>
                  <a:gd name="T2" fmla="*/ 1 w 273"/>
                  <a:gd name="T3" fmla="*/ 0 h 266"/>
                  <a:gd name="T4" fmla="*/ 1 w 273"/>
                  <a:gd name="T5" fmla="*/ 0 h 266"/>
                  <a:gd name="T6" fmla="*/ 1 w 273"/>
                  <a:gd name="T7" fmla="*/ 0 h 266"/>
                  <a:gd name="T8" fmla="*/ 0 w 273"/>
                  <a:gd name="T9" fmla="*/ 0 h 266"/>
                  <a:gd name="T10" fmla="*/ 0 w 273"/>
                  <a:gd name="T11" fmla="*/ 0 h 266"/>
                  <a:gd name="T12" fmla="*/ 1 w 273"/>
                  <a:gd name="T13" fmla="*/ 0 h 266"/>
                  <a:gd name="T14" fmla="*/ 1 w 273"/>
                  <a:gd name="T15" fmla="*/ 0 h 266"/>
                  <a:gd name="T16" fmla="*/ 1 w 273"/>
                  <a:gd name="T17" fmla="*/ 0 h 266"/>
                  <a:gd name="T18" fmla="*/ 1 w 273"/>
                  <a:gd name="T19" fmla="*/ 0 h 266"/>
                  <a:gd name="T20" fmla="*/ 1 w 273"/>
                  <a:gd name="T21" fmla="*/ 0 h 266"/>
                  <a:gd name="T22" fmla="*/ 1 w 273"/>
                  <a:gd name="T23" fmla="*/ 0 h 266"/>
                  <a:gd name="T24" fmla="*/ 1 w 273"/>
                  <a:gd name="T25" fmla="*/ 0 h 266"/>
                  <a:gd name="T26" fmla="*/ 1 w 273"/>
                  <a:gd name="T27" fmla="*/ 0 h 266"/>
                  <a:gd name="T28" fmla="*/ 1 w 273"/>
                  <a:gd name="T29" fmla="*/ 0 h 266"/>
                  <a:gd name="T30" fmla="*/ 1 w 273"/>
                  <a:gd name="T31" fmla="*/ 0 h 266"/>
                  <a:gd name="T32" fmla="*/ 1 w 273"/>
                  <a:gd name="T33" fmla="*/ 0 h 266"/>
                  <a:gd name="T34" fmla="*/ 1 w 273"/>
                  <a:gd name="T35" fmla="*/ 0 h 266"/>
                  <a:gd name="T36" fmla="*/ 1 w 273"/>
                  <a:gd name="T37" fmla="*/ 0 h 266"/>
                  <a:gd name="T38" fmla="*/ 1 w 273"/>
                  <a:gd name="T39" fmla="*/ 0 h 266"/>
                  <a:gd name="T40" fmla="*/ 1 w 273"/>
                  <a:gd name="T41" fmla="*/ 0 h 2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73"/>
                  <a:gd name="T64" fmla="*/ 0 h 266"/>
                  <a:gd name="T65" fmla="*/ 273 w 273"/>
                  <a:gd name="T66" fmla="*/ 266 h 26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73" h="266">
                    <a:moveTo>
                      <a:pt x="141" y="0"/>
                    </a:moveTo>
                    <a:lnTo>
                      <a:pt x="12" y="94"/>
                    </a:lnTo>
                    <a:lnTo>
                      <a:pt x="6" y="107"/>
                    </a:lnTo>
                    <a:lnTo>
                      <a:pt x="2" y="123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3" y="183"/>
                    </a:lnTo>
                    <a:lnTo>
                      <a:pt x="9" y="200"/>
                    </a:lnTo>
                    <a:lnTo>
                      <a:pt x="20" y="217"/>
                    </a:lnTo>
                    <a:lnTo>
                      <a:pt x="34" y="232"/>
                    </a:lnTo>
                    <a:lnTo>
                      <a:pt x="53" y="245"/>
                    </a:lnTo>
                    <a:lnTo>
                      <a:pt x="69" y="256"/>
                    </a:lnTo>
                    <a:lnTo>
                      <a:pt x="89" y="261"/>
                    </a:lnTo>
                    <a:lnTo>
                      <a:pt x="108" y="266"/>
                    </a:lnTo>
                    <a:lnTo>
                      <a:pt x="126" y="266"/>
                    </a:lnTo>
                    <a:lnTo>
                      <a:pt x="273" y="200"/>
                    </a:lnTo>
                    <a:lnTo>
                      <a:pt x="123" y="54"/>
                    </a:lnTo>
                    <a:lnTo>
                      <a:pt x="14" y="117"/>
                    </a:lnTo>
                    <a:lnTo>
                      <a:pt x="22" y="96"/>
                    </a:lnTo>
                    <a:lnTo>
                      <a:pt x="134" y="25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5" name="Freeform 60">
                <a:extLst>
                  <a:ext uri="{FF2B5EF4-FFF2-40B4-BE49-F238E27FC236}">
                    <a16:creationId xmlns:a16="http://schemas.microsoft.com/office/drawing/2014/main" id="{CAEDA209-D1B8-4104-A0ED-8FFEFA869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" y="2251"/>
                <a:ext cx="83" cy="75"/>
              </a:xfrm>
              <a:custGeom>
                <a:avLst/>
                <a:gdLst>
                  <a:gd name="T0" fmla="*/ 0 w 165"/>
                  <a:gd name="T1" fmla="*/ 0 h 149"/>
                  <a:gd name="T2" fmla="*/ 1 w 165"/>
                  <a:gd name="T3" fmla="*/ 1 h 149"/>
                  <a:gd name="T4" fmla="*/ 1 w 165"/>
                  <a:gd name="T5" fmla="*/ 1 h 149"/>
                  <a:gd name="T6" fmla="*/ 1 w 165"/>
                  <a:gd name="T7" fmla="*/ 1 h 149"/>
                  <a:gd name="T8" fmla="*/ 1 w 165"/>
                  <a:gd name="T9" fmla="*/ 1 h 149"/>
                  <a:gd name="T10" fmla="*/ 1 w 165"/>
                  <a:gd name="T11" fmla="*/ 1 h 149"/>
                  <a:gd name="T12" fmla="*/ 1 w 165"/>
                  <a:gd name="T13" fmla="*/ 1 h 149"/>
                  <a:gd name="T14" fmla="*/ 1 w 165"/>
                  <a:gd name="T15" fmla="*/ 1 h 149"/>
                  <a:gd name="T16" fmla="*/ 1 w 165"/>
                  <a:gd name="T17" fmla="*/ 1 h 149"/>
                  <a:gd name="T18" fmla="*/ 1 w 165"/>
                  <a:gd name="T19" fmla="*/ 1 h 149"/>
                  <a:gd name="T20" fmla="*/ 1 w 165"/>
                  <a:gd name="T21" fmla="*/ 1 h 149"/>
                  <a:gd name="T22" fmla="*/ 1 w 165"/>
                  <a:gd name="T23" fmla="*/ 1 h 149"/>
                  <a:gd name="T24" fmla="*/ 1 w 165"/>
                  <a:gd name="T25" fmla="*/ 1 h 149"/>
                  <a:gd name="T26" fmla="*/ 1 w 165"/>
                  <a:gd name="T27" fmla="*/ 1 h 149"/>
                  <a:gd name="T28" fmla="*/ 1 w 165"/>
                  <a:gd name="T29" fmla="*/ 1 h 149"/>
                  <a:gd name="T30" fmla="*/ 1 w 165"/>
                  <a:gd name="T31" fmla="*/ 1 h 149"/>
                  <a:gd name="T32" fmla="*/ 1 w 165"/>
                  <a:gd name="T33" fmla="*/ 1 h 149"/>
                  <a:gd name="T34" fmla="*/ 1 w 165"/>
                  <a:gd name="T35" fmla="*/ 1 h 149"/>
                  <a:gd name="T36" fmla="*/ 0 w 165"/>
                  <a:gd name="T37" fmla="*/ 0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"/>
                  <a:gd name="T58" fmla="*/ 0 h 149"/>
                  <a:gd name="T59" fmla="*/ 165 w 165"/>
                  <a:gd name="T60" fmla="*/ 149 h 14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" h="149">
                    <a:moveTo>
                      <a:pt x="0" y="0"/>
                    </a:moveTo>
                    <a:lnTo>
                      <a:pt x="3" y="13"/>
                    </a:lnTo>
                    <a:lnTo>
                      <a:pt x="7" y="25"/>
                    </a:lnTo>
                    <a:lnTo>
                      <a:pt x="10" y="36"/>
                    </a:lnTo>
                    <a:lnTo>
                      <a:pt x="16" y="51"/>
                    </a:lnTo>
                    <a:lnTo>
                      <a:pt x="23" y="65"/>
                    </a:lnTo>
                    <a:lnTo>
                      <a:pt x="34" y="83"/>
                    </a:lnTo>
                    <a:lnTo>
                      <a:pt x="48" y="98"/>
                    </a:lnTo>
                    <a:lnTo>
                      <a:pt x="64" y="111"/>
                    </a:lnTo>
                    <a:lnTo>
                      <a:pt x="80" y="124"/>
                    </a:lnTo>
                    <a:lnTo>
                      <a:pt x="96" y="134"/>
                    </a:lnTo>
                    <a:lnTo>
                      <a:pt x="113" y="142"/>
                    </a:lnTo>
                    <a:lnTo>
                      <a:pt x="128" y="148"/>
                    </a:lnTo>
                    <a:lnTo>
                      <a:pt x="137" y="149"/>
                    </a:lnTo>
                    <a:lnTo>
                      <a:pt x="148" y="146"/>
                    </a:lnTo>
                    <a:lnTo>
                      <a:pt x="155" y="137"/>
                    </a:lnTo>
                    <a:lnTo>
                      <a:pt x="161" y="124"/>
                    </a:lnTo>
                    <a:lnTo>
                      <a:pt x="16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6" name="Freeform 61">
                <a:extLst>
                  <a:ext uri="{FF2B5EF4-FFF2-40B4-BE49-F238E27FC236}">
                    <a16:creationId xmlns:a16="http://schemas.microsoft.com/office/drawing/2014/main" id="{8D4ECC9E-816F-47EB-84D0-1E6E3BC1E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223"/>
                <a:ext cx="83" cy="73"/>
              </a:xfrm>
              <a:custGeom>
                <a:avLst/>
                <a:gdLst>
                  <a:gd name="T0" fmla="*/ 0 w 168"/>
                  <a:gd name="T1" fmla="*/ 0 h 147"/>
                  <a:gd name="T2" fmla="*/ 0 w 168"/>
                  <a:gd name="T3" fmla="*/ 0 h 147"/>
                  <a:gd name="T4" fmla="*/ 0 w 168"/>
                  <a:gd name="T5" fmla="*/ 0 h 147"/>
                  <a:gd name="T6" fmla="*/ 0 w 168"/>
                  <a:gd name="T7" fmla="*/ 0 h 147"/>
                  <a:gd name="T8" fmla="*/ 0 w 168"/>
                  <a:gd name="T9" fmla="*/ 0 h 147"/>
                  <a:gd name="T10" fmla="*/ 0 w 168"/>
                  <a:gd name="T11" fmla="*/ 0 h 147"/>
                  <a:gd name="T12" fmla="*/ 0 w 168"/>
                  <a:gd name="T13" fmla="*/ 0 h 147"/>
                  <a:gd name="T14" fmla="*/ 0 w 168"/>
                  <a:gd name="T15" fmla="*/ 0 h 147"/>
                  <a:gd name="T16" fmla="*/ 0 w 168"/>
                  <a:gd name="T17" fmla="*/ 0 h 147"/>
                  <a:gd name="T18" fmla="*/ 0 w 168"/>
                  <a:gd name="T19" fmla="*/ 0 h 147"/>
                  <a:gd name="T20" fmla="*/ 0 w 168"/>
                  <a:gd name="T21" fmla="*/ 0 h 147"/>
                  <a:gd name="T22" fmla="*/ 0 w 168"/>
                  <a:gd name="T23" fmla="*/ 0 h 147"/>
                  <a:gd name="T24" fmla="*/ 0 w 168"/>
                  <a:gd name="T25" fmla="*/ 0 h 147"/>
                  <a:gd name="T26" fmla="*/ 0 w 168"/>
                  <a:gd name="T27" fmla="*/ 0 h 147"/>
                  <a:gd name="T28" fmla="*/ 0 w 168"/>
                  <a:gd name="T29" fmla="*/ 0 h 147"/>
                  <a:gd name="T30" fmla="*/ 0 w 168"/>
                  <a:gd name="T31" fmla="*/ 0 h 147"/>
                  <a:gd name="T32" fmla="*/ 0 w 168"/>
                  <a:gd name="T33" fmla="*/ 0 h 147"/>
                  <a:gd name="T34" fmla="*/ 0 w 168"/>
                  <a:gd name="T35" fmla="*/ 0 h 1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8"/>
                  <a:gd name="T55" fmla="*/ 0 h 147"/>
                  <a:gd name="T56" fmla="*/ 168 w 168"/>
                  <a:gd name="T57" fmla="*/ 147 h 1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8" h="147">
                    <a:moveTo>
                      <a:pt x="0" y="35"/>
                    </a:moveTo>
                    <a:lnTo>
                      <a:pt x="0" y="25"/>
                    </a:lnTo>
                    <a:lnTo>
                      <a:pt x="5" y="13"/>
                    </a:lnTo>
                    <a:lnTo>
                      <a:pt x="17" y="3"/>
                    </a:lnTo>
                    <a:lnTo>
                      <a:pt x="31" y="0"/>
                    </a:lnTo>
                    <a:lnTo>
                      <a:pt x="45" y="0"/>
                    </a:lnTo>
                    <a:lnTo>
                      <a:pt x="62" y="3"/>
                    </a:lnTo>
                    <a:lnTo>
                      <a:pt x="82" y="11"/>
                    </a:lnTo>
                    <a:lnTo>
                      <a:pt x="100" y="19"/>
                    </a:lnTo>
                    <a:lnTo>
                      <a:pt x="119" y="32"/>
                    </a:lnTo>
                    <a:lnTo>
                      <a:pt x="131" y="43"/>
                    </a:lnTo>
                    <a:lnTo>
                      <a:pt x="143" y="57"/>
                    </a:lnTo>
                    <a:lnTo>
                      <a:pt x="151" y="72"/>
                    </a:lnTo>
                    <a:lnTo>
                      <a:pt x="158" y="88"/>
                    </a:lnTo>
                    <a:lnTo>
                      <a:pt x="164" y="109"/>
                    </a:lnTo>
                    <a:lnTo>
                      <a:pt x="168" y="129"/>
                    </a:lnTo>
                    <a:lnTo>
                      <a:pt x="167" y="147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7" name="Freeform 62">
                <a:extLst>
                  <a:ext uri="{FF2B5EF4-FFF2-40B4-BE49-F238E27FC236}">
                    <a16:creationId xmlns:a16="http://schemas.microsoft.com/office/drawing/2014/main" id="{2B5E6439-0937-4D7F-8CED-112759256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1" y="2142"/>
                <a:ext cx="185" cy="239"/>
              </a:xfrm>
              <a:custGeom>
                <a:avLst/>
                <a:gdLst>
                  <a:gd name="T0" fmla="*/ 0 w 368"/>
                  <a:gd name="T1" fmla="*/ 1 h 477"/>
                  <a:gd name="T2" fmla="*/ 1 w 368"/>
                  <a:gd name="T3" fmla="*/ 1 h 477"/>
                  <a:gd name="T4" fmla="*/ 1 w 368"/>
                  <a:gd name="T5" fmla="*/ 0 h 477"/>
                  <a:gd name="T6" fmla="*/ 1 w 368"/>
                  <a:gd name="T7" fmla="*/ 1 h 477"/>
                  <a:gd name="T8" fmla="*/ 1 w 368"/>
                  <a:gd name="T9" fmla="*/ 1 h 477"/>
                  <a:gd name="T10" fmla="*/ 1 w 368"/>
                  <a:gd name="T11" fmla="*/ 1 h 477"/>
                  <a:gd name="T12" fmla="*/ 1 w 368"/>
                  <a:gd name="T13" fmla="*/ 1 h 477"/>
                  <a:gd name="T14" fmla="*/ 1 w 368"/>
                  <a:gd name="T15" fmla="*/ 1 h 477"/>
                  <a:gd name="T16" fmla="*/ 1 w 368"/>
                  <a:gd name="T17" fmla="*/ 1 h 477"/>
                  <a:gd name="T18" fmla="*/ 0 w 368"/>
                  <a:gd name="T19" fmla="*/ 1 h 4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8"/>
                  <a:gd name="T31" fmla="*/ 0 h 477"/>
                  <a:gd name="T32" fmla="*/ 368 w 368"/>
                  <a:gd name="T33" fmla="*/ 477 h 47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8" h="477">
                    <a:moveTo>
                      <a:pt x="0" y="477"/>
                    </a:moveTo>
                    <a:lnTo>
                      <a:pt x="301" y="250"/>
                    </a:lnTo>
                    <a:lnTo>
                      <a:pt x="368" y="0"/>
                    </a:lnTo>
                    <a:lnTo>
                      <a:pt x="285" y="92"/>
                    </a:lnTo>
                    <a:lnTo>
                      <a:pt x="270" y="123"/>
                    </a:lnTo>
                    <a:lnTo>
                      <a:pt x="259" y="101"/>
                    </a:lnTo>
                    <a:lnTo>
                      <a:pt x="171" y="229"/>
                    </a:lnTo>
                    <a:lnTo>
                      <a:pt x="168" y="198"/>
                    </a:lnTo>
                    <a:lnTo>
                      <a:pt x="66" y="323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8" name="Freeform 63">
                <a:extLst>
                  <a:ext uri="{FF2B5EF4-FFF2-40B4-BE49-F238E27FC236}">
                    <a16:creationId xmlns:a16="http://schemas.microsoft.com/office/drawing/2014/main" id="{9433EE8F-80B2-48D5-8D2C-4CD1C09EF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" y="2281"/>
                <a:ext cx="163" cy="116"/>
              </a:xfrm>
              <a:custGeom>
                <a:avLst/>
                <a:gdLst>
                  <a:gd name="T0" fmla="*/ 1 w 325"/>
                  <a:gd name="T1" fmla="*/ 1 h 232"/>
                  <a:gd name="T2" fmla="*/ 1 w 325"/>
                  <a:gd name="T3" fmla="*/ 0 h 232"/>
                  <a:gd name="T4" fmla="*/ 1 w 325"/>
                  <a:gd name="T5" fmla="*/ 1 h 232"/>
                  <a:gd name="T6" fmla="*/ 0 w 325"/>
                  <a:gd name="T7" fmla="*/ 1 h 232"/>
                  <a:gd name="T8" fmla="*/ 1 w 325"/>
                  <a:gd name="T9" fmla="*/ 1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232"/>
                  <a:gd name="T17" fmla="*/ 325 w 325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232">
                    <a:moveTo>
                      <a:pt x="36" y="191"/>
                    </a:moveTo>
                    <a:lnTo>
                      <a:pt x="325" y="0"/>
                    </a:lnTo>
                    <a:lnTo>
                      <a:pt x="248" y="85"/>
                    </a:lnTo>
                    <a:lnTo>
                      <a:pt x="0" y="232"/>
                    </a:lnTo>
                    <a:lnTo>
                      <a:pt x="36" y="19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9" name="Freeform 64">
                <a:extLst>
                  <a:ext uri="{FF2B5EF4-FFF2-40B4-BE49-F238E27FC236}">
                    <a16:creationId xmlns:a16="http://schemas.microsoft.com/office/drawing/2014/main" id="{53D79EA7-FDD8-41D8-B8E9-E824E619F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4" y="2336"/>
                <a:ext cx="303" cy="96"/>
              </a:xfrm>
              <a:custGeom>
                <a:avLst/>
                <a:gdLst>
                  <a:gd name="T0" fmla="*/ 0 w 606"/>
                  <a:gd name="T1" fmla="*/ 1 h 192"/>
                  <a:gd name="T2" fmla="*/ 1 w 606"/>
                  <a:gd name="T3" fmla="*/ 0 h 192"/>
                  <a:gd name="T4" fmla="*/ 1 w 606"/>
                  <a:gd name="T5" fmla="*/ 1 h 192"/>
                  <a:gd name="T6" fmla="*/ 1 w 606"/>
                  <a:gd name="T7" fmla="*/ 1 h 192"/>
                  <a:gd name="T8" fmla="*/ 1 w 606"/>
                  <a:gd name="T9" fmla="*/ 1 h 192"/>
                  <a:gd name="T10" fmla="*/ 1 w 606"/>
                  <a:gd name="T11" fmla="*/ 1 h 192"/>
                  <a:gd name="T12" fmla="*/ 1 w 606"/>
                  <a:gd name="T13" fmla="*/ 1 h 192"/>
                  <a:gd name="T14" fmla="*/ 1 w 606"/>
                  <a:gd name="T15" fmla="*/ 1 h 192"/>
                  <a:gd name="T16" fmla="*/ 1 w 606"/>
                  <a:gd name="T17" fmla="*/ 1 h 192"/>
                  <a:gd name="T18" fmla="*/ 1 w 606"/>
                  <a:gd name="T19" fmla="*/ 1 h 192"/>
                  <a:gd name="T20" fmla="*/ 0 w 606"/>
                  <a:gd name="T21" fmla="*/ 1 h 1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6"/>
                  <a:gd name="T34" fmla="*/ 0 h 192"/>
                  <a:gd name="T35" fmla="*/ 606 w 606"/>
                  <a:gd name="T36" fmla="*/ 192 h 1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6" h="192">
                    <a:moveTo>
                      <a:pt x="0" y="170"/>
                    </a:moveTo>
                    <a:lnTo>
                      <a:pt x="382" y="0"/>
                    </a:lnTo>
                    <a:lnTo>
                      <a:pt x="606" y="82"/>
                    </a:lnTo>
                    <a:lnTo>
                      <a:pt x="489" y="108"/>
                    </a:lnTo>
                    <a:lnTo>
                      <a:pt x="450" y="108"/>
                    </a:lnTo>
                    <a:lnTo>
                      <a:pt x="472" y="125"/>
                    </a:lnTo>
                    <a:lnTo>
                      <a:pt x="347" y="150"/>
                    </a:lnTo>
                    <a:lnTo>
                      <a:pt x="310" y="150"/>
                    </a:lnTo>
                    <a:lnTo>
                      <a:pt x="336" y="164"/>
                    </a:lnTo>
                    <a:lnTo>
                      <a:pt x="168" y="192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0" name="Freeform 65">
                <a:extLst>
                  <a:ext uri="{FF2B5EF4-FFF2-40B4-BE49-F238E27FC236}">
                    <a16:creationId xmlns:a16="http://schemas.microsoft.com/office/drawing/2014/main" id="{672BC135-AA3F-455F-BFA7-727C4E85B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2370"/>
                <a:ext cx="89" cy="88"/>
              </a:xfrm>
              <a:custGeom>
                <a:avLst/>
                <a:gdLst>
                  <a:gd name="T0" fmla="*/ 1 w 176"/>
                  <a:gd name="T1" fmla="*/ 0 h 176"/>
                  <a:gd name="T2" fmla="*/ 1 w 176"/>
                  <a:gd name="T3" fmla="*/ 1 h 176"/>
                  <a:gd name="T4" fmla="*/ 1 w 176"/>
                  <a:gd name="T5" fmla="*/ 1 h 176"/>
                  <a:gd name="T6" fmla="*/ 1 w 176"/>
                  <a:gd name="T7" fmla="*/ 1 h 176"/>
                  <a:gd name="T8" fmla="*/ 1 w 176"/>
                  <a:gd name="T9" fmla="*/ 1 h 176"/>
                  <a:gd name="T10" fmla="*/ 1 w 176"/>
                  <a:gd name="T11" fmla="*/ 1 h 176"/>
                  <a:gd name="T12" fmla="*/ 1 w 176"/>
                  <a:gd name="T13" fmla="*/ 1 h 176"/>
                  <a:gd name="T14" fmla="*/ 1 w 176"/>
                  <a:gd name="T15" fmla="*/ 1 h 176"/>
                  <a:gd name="T16" fmla="*/ 1 w 176"/>
                  <a:gd name="T17" fmla="*/ 1 h 176"/>
                  <a:gd name="T18" fmla="*/ 1 w 176"/>
                  <a:gd name="T19" fmla="*/ 1 h 176"/>
                  <a:gd name="T20" fmla="*/ 1 w 176"/>
                  <a:gd name="T21" fmla="*/ 1 h 176"/>
                  <a:gd name="T22" fmla="*/ 1 w 176"/>
                  <a:gd name="T23" fmla="*/ 1 h 176"/>
                  <a:gd name="T24" fmla="*/ 1 w 176"/>
                  <a:gd name="T25" fmla="*/ 1 h 176"/>
                  <a:gd name="T26" fmla="*/ 1 w 176"/>
                  <a:gd name="T27" fmla="*/ 1 h 176"/>
                  <a:gd name="T28" fmla="*/ 1 w 176"/>
                  <a:gd name="T29" fmla="*/ 1 h 176"/>
                  <a:gd name="T30" fmla="*/ 1 w 176"/>
                  <a:gd name="T31" fmla="*/ 1 h 176"/>
                  <a:gd name="T32" fmla="*/ 1 w 176"/>
                  <a:gd name="T33" fmla="*/ 1 h 176"/>
                  <a:gd name="T34" fmla="*/ 1 w 176"/>
                  <a:gd name="T35" fmla="*/ 1 h 176"/>
                  <a:gd name="T36" fmla="*/ 0 w 176"/>
                  <a:gd name="T37" fmla="*/ 1 h 176"/>
                  <a:gd name="T38" fmla="*/ 1 w 176"/>
                  <a:gd name="T39" fmla="*/ 1 h 176"/>
                  <a:gd name="T40" fmla="*/ 1 w 176"/>
                  <a:gd name="T41" fmla="*/ 1 h 176"/>
                  <a:gd name="T42" fmla="*/ 1 w 176"/>
                  <a:gd name="T43" fmla="*/ 1 h 176"/>
                  <a:gd name="T44" fmla="*/ 1 w 176"/>
                  <a:gd name="T45" fmla="*/ 0 h 17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6"/>
                  <a:gd name="T70" fmla="*/ 0 h 176"/>
                  <a:gd name="T71" fmla="*/ 176 w 176"/>
                  <a:gd name="T72" fmla="*/ 176 h 17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6" h="176">
                    <a:moveTo>
                      <a:pt x="116" y="0"/>
                    </a:moveTo>
                    <a:lnTo>
                      <a:pt x="110" y="18"/>
                    </a:lnTo>
                    <a:lnTo>
                      <a:pt x="107" y="35"/>
                    </a:lnTo>
                    <a:lnTo>
                      <a:pt x="106" y="50"/>
                    </a:lnTo>
                    <a:lnTo>
                      <a:pt x="110" y="70"/>
                    </a:lnTo>
                    <a:lnTo>
                      <a:pt x="116" y="84"/>
                    </a:lnTo>
                    <a:lnTo>
                      <a:pt x="123" y="96"/>
                    </a:lnTo>
                    <a:lnTo>
                      <a:pt x="132" y="106"/>
                    </a:lnTo>
                    <a:lnTo>
                      <a:pt x="148" y="114"/>
                    </a:lnTo>
                    <a:lnTo>
                      <a:pt x="164" y="119"/>
                    </a:lnTo>
                    <a:lnTo>
                      <a:pt x="176" y="122"/>
                    </a:lnTo>
                    <a:lnTo>
                      <a:pt x="58" y="176"/>
                    </a:lnTo>
                    <a:lnTo>
                      <a:pt x="44" y="172"/>
                    </a:lnTo>
                    <a:lnTo>
                      <a:pt x="29" y="168"/>
                    </a:lnTo>
                    <a:lnTo>
                      <a:pt x="18" y="160"/>
                    </a:lnTo>
                    <a:lnTo>
                      <a:pt x="9" y="151"/>
                    </a:lnTo>
                    <a:lnTo>
                      <a:pt x="3" y="139"/>
                    </a:lnTo>
                    <a:lnTo>
                      <a:pt x="1" y="129"/>
                    </a:lnTo>
                    <a:lnTo>
                      <a:pt x="0" y="116"/>
                    </a:lnTo>
                    <a:lnTo>
                      <a:pt x="2" y="99"/>
                    </a:lnTo>
                    <a:lnTo>
                      <a:pt x="8" y="84"/>
                    </a:lnTo>
                    <a:lnTo>
                      <a:pt x="17" y="73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1" name="Freeform 66">
                <a:extLst>
                  <a:ext uri="{FF2B5EF4-FFF2-40B4-BE49-F238E27FC236}">
                    <a16:creationId xmlns:a16="http://schemas.microsoft.com/office/drawing/2014/main" id="{02FA2F5A-6B23-46F7-86CB-EDBCE1553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" y="2389"/>
                <a:ext cx="40" cy="63"/>
              </a:xfrm>
              <a:custGeom>
                <a:avLst/>
                <a:gdLst>
                  <a:gd name="T0" fmla="*/ 1 w 80"/>
                  <a:gd name="T1" fmla="*/ 0 h 124"/>
                  <a:gd name="T2" fmla="*/ 1 w 80"/>
                  <a:gd name="T3" fmla="*/ 1 h 124"/>
                  <a:gd name="T4" fmla="*/ 1 w 80"/>
                  <a:gd name="T5" fmla="*/ 1 h 124"/>
                  <a:gd name="T6" fmla="*/ 1 w 80"/>
                  <a:gd name="T7" fmla="*/ 1 h 124"/>
                  <a:gd name="T8" fmla="*/ 1 w 80"/>
                  <a:gd name="T9" fmla="*/ 1 h 124"/>
                  <a:gd name="T10" fmla="*/ 1 w 80"/>
                  <a:gd name="T11" fmla="*/ 1 h 124"/>
                  <a:gd name="T12" fmla="*/ 1 w 80"/>
                  <a:gd name="T13" fmla="*/ 1 h 124"/>
                  <a:gd name="T14" fmla="*/ 1 w 80"/>
                  <a:gd name="T15" fmla="*/ 1 h 124"/>
                  <a:gd name="T16" fmla="*/ 1 w 80"/>
                  <a:gd name="T17" fmla="*/ 1 h 124"/>
                  <a:gd name="T18" fmla="*/ 1 w 80"/>
                  <a:gd name="T19" fmla="*/ 1 h 124"/>
                  <a:gd name="T20" fmla="*/ 1 w 80"/>
                  <a:gd name="T21" fmla="*/ 1 h 124"/>
                  <a:gd name="T22" fmla="*/ 1 w 80"/>
                  <a:gd name="T23" fmla="*/ 1 h 124"/>
                  <a:gd name="T24" fmla="*/ 1 w 80"/>
                  <a:gd name="T25" fmla="*/ 1 h 124"/>
                  <a:gd name="T26" fmla="*/ 1 w 80"/>
                  <a:gd name="T27" fmla="*/ 1 h 124"/>
                  <a:gd name="T28" fmla="*/ 1 w 80"/>
                  <a:gd name="T29" fmla="*/ 1 h 124"/>
                  <a:gd name="T30" fmla="*/ 1 w 80"/>
                  <a:gd name="T31" fmla="*/ 1 h 124"/>
                  <a:gd name="T32" fmla="*/ 1 w 80"/>
                  <a:gd name="T33" fmla="*/ 1 h 124"/>
                  <a:gd name="T34" fmla="*/ 1 w 80"/>
                  <a:gd name="T35" fmla="*/ 1 h 124"/>
                  <a:gd name="T36" fmla="*/ 0 w 80"/>
                  <a:gd name="T37" fmla="*/ 1 h 124"/>
                  <a:gd name="T38" fmla="*/ 1 w 80"/>
                  <a:gd name="T39" fmla="*/ 1 h 124"/>
                  <a:gd name="T40" fmla="*/ 1 w 80"/>
                  <a:gd name="T41" fmla="*/ 1 h 124"/>
                  <a:gd name="T42" fmla="*/ 1 w 80"/>
                  <a:gd name="T43" fmla="*/ 1 h 124"/>
                  <a:gd name="T44" fmla="*/ 1 w 80"/>
                  <a:gd name="T45" fmla="*/ 0 h 12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0"/>
                  <a:gd name="T70" fmla="*/ 0 h 124"/>
                  <a:gd name="T71" fmla="*/ 80 w 80"/>
                  <a:gd name="T72" fmla="*/ 124 h 12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0" h="124">
                    <a:moveTo>
                      <a:pt x="36" y="0"/>
                    </a:moveTo>
                    <a:lnTo>
                      <a:pt x="32" y="10"/>
                    </a:lnTo>
                    <a:lnTo>
                      <a:pt x="27" y="26"/>
                    </a:lnTo>
                    <a:lnTo>
                      <a:pt x="23" y="39"/>
                    </a:lnTo>
                    <a:lnTo>
                      <a:pt x="21" y="51"/>
                    </a:lnTo>
                    <a:lnTo>
                      <a:pt x="23" y="66"/>
                    </a:lnTo>
                    <a:lnTo>
                      <a:pt x="27" y="80"/>
                    </a:lnTo>
                    <a:lnTo>
                      <a:pt x="35" y="93"/>
                    </a:lnTo>
                    <a:lnTo>
                      <a:pt x="50" y="101"/>
                    </a:lnTo>
                    <a:lnTo>
                      <a:pt x="64" y="108"/>
                    </a:lnTo>
                    <a:lnTo>
                      <a:pt x="80" y="115"/>
                    </a:lnTo>
                    <a:lnTo>
                      <a:pt x="60" y="124"/>
                    </a:lnTo>
                    <a:lnTo>
                      <a:pt x="47" y="120"/>
                    </a:lnTo>
                    <a:lnTo>
                      <a:pt x="31" y="114"/>
                    </a:lnTo>
                    <a:lnTo>
                      <a:pt x="19" y="105"/>
                    </a:lnTo>
                    <a:lnTo>
                      <a:pt x="10" y="96"/>
                    </a:lnTo>
                    <a:lnTo>
                      <a:pt x="4" y="84"/>
                    </a:lnTo>
                    <a:lnTo>
                      <a:pt x="1" y="75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4" y="31"/>
                    </a:lnTo>
                    <a:lnTo>
                      <a:pt x="1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2" name="Freeform 67">
                <a:extLst>
                  <a:ext uri="{FF2B5EF4-FFF2-40B4-BE49-F238E27FC236}">
                    <a16:creationId xmlns:a16="http://schemas.microsoft.com/office/drawing/2014/main" id="{F882DEBA-CCFC-486A-A9C0-88F377F71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7" y="2488"/>
                <a:ext cx="42" cy="39"/>
              </a:xfrm>
              <a:custGeom>
                <a:avLst/>
                <a:gdLst>
                  <a:gd name="T0" fmla="*/ 1 w 83"/>
                  <a:gd name="T1" fmla="*/ 0 h 78"/>
                  <a:gd name="T2" fmla="*/ 1 w 83"/>
                  <a:gd name="T3" fmla="*/ 1 h 78"/>
                  <a:gd name="T4" fmla="*/ 1 w 83"/>
                  <a:gd name="T5" fmla="*/ 1 h 78"/>
                  <a:gd name="T6" fmla="*/ 1 w 83"/>
                  <a:gd name="T7" fmla="*/ 1 h 78"/>
                  <a:gd name="T8" fmla="*/ 0 w 83"/>
                  <a:gd name="T9" fmla="*/ 1 h 78"/>
                  <a:gd name="T10" fmla="*/ 1 w 83"/>
                  <a:gd name="T11" fmla="*/ 1 h 78"/>
                  <a:gd name="T12" fmla="*/ 1 w 83"/>
                  <a:gd name="T13" fmla="*/ 1 h 78"/>
                  <a:gd name="T14" fmla="*/ 1 w 83"/>
                  <a:gd name="T15" fmla="*/ 1 h 78"/>
                  <a:gd name="T16" fmla="*/ 1 w 83"/>
                  <a:gd name="T17" fmla="*/ 1 h 78"/>
                  <a:gd name="T18" fmla="*/ 1 w 83"/>
                  <a:gd name="T19" fmla="*/ 1 h 78"/>
                  <a:gd name="T20" fmla="*/ 1 w 83"/>
                  <a:gd name="T21" fmla="*/ 1 h 78"/>
                  <a:gd name="T22" fmla="*/ 1 w 83"/>
                  <a:gd name="T23" fmla="*/ 1 h 78"/>
                  <a:gd name="T24" fmla="*/ 1 w 83"/>
                  <a:gd name="T25" fmla="*/ 1 h 78"/>
                  <a:gd name="T26" fmla="*/ 1 w 83"/>
                  <a:gd name="T27" fmla="*/ 1 h 78"/>
                  <a:gd name="T28" fmla="*/ 1 w 83"/>
                  <a:gd name="T29" fmla="*/ 1 h 78"/>
                  <a:gd name="T30" fmla="*/ 1 w 83"/>
                  <a:gd name="T31" fmla="*/ 0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3"/>
                  <a:gd name="T49" fmla="*/ 0 h 78"/>
                  <a:gd name="T50" fmla="*/ 83 w 83"/>
                  <a:gd name="T51" fmla="*/ 78 h 7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3" h="78">
                    <a:moveTo>
                      <a:pt x="59" y="0"/>
                    </a:moveTo>
                    <a:lnTo>
                      <a:pt x="18" y="31"/>
                    </a:lnTo>
                    <a:lnTo>
                      <a:pt x="10" y="37"/>
                    </a:lnTo>
                    <a:lnTo>
                      <a:pt x="4" y="47"/>
                    </a:lnTo>
                    <a:lnTo>
                      <a:pt x="0" y="58"/>
                    </a:lnTo>
                    <a:lnTo>
                      <a:pt x="5" y="70"/>
                    </a:lnTo>
                    <a:lnTo>
                      <a:pt x="14" y="75"/>
                    </a:lnTo>
                    <a:lnTo>
                      <a:pt x="22" y="78"/>
                    </a:lnTo>
                    <a:lnTo>
                      <a:pt x="34" y="73"/>
                    </a:lnTo>
                    <a:lnTo>
                      <a:pt x="83" y="52"/>
                    </a:lnTo>
                    <a:lnTo>
                      <a:pt x="73" y="46"/>
                    </a:lnTo>
                    <a:lnTo>
                      <a:pt x="65" y="38"/>
                    </a:lnTo>
                    <a:lnTo>
                      <a:pt x="61" y="29"/>
                    </a:lnTo>
                    <a:lnTo>
                      <a:pt x="59" y="20"/>
                    </a:lnTo>
                    <a:lnTo>
                      <a:pt x="58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" name="Group 68">
            <a:extLst>
              <a:ext uri="{FF2B5EF4-FFF2-40B4-BE49-F238E27FC236}">
                <a16:creationId xmlns:a16="http://schemas.microsoft.com/office/drawing/2014/main" id="{92FD2237-CF5B-4959-AB4D-58EBD6CB2B7B}"/>
              </a:ext>
            </a:extLst>
          </p:cNvPr>
          <p:cNvGrpSpPr>
            <a:grpSpLocks/>
          </p:cNvGrpSpPr>
          <p:nvPr/>
        </p:nvGrpSpPr>
        <p:grpSpPr bwMode="auto">
          <a:xfrm>
            <a:off x="7404100" y="2350771"/>
            <a:ext cx="1154113" cy="808038"/>
            <a:chOff x="4809" y="2032"/>
            <a:chExt cx="455" cy="495"/>
          </a:xfrm>
        </p:grpSpPr>
        <p:sp>
          <p:nvSpPr>
            <p:cNvPr id="23673" name="Freeform 69">
              <a:extLst>
                <a:ext uri="{FF2B5EF4-FFF2-40B4-BE49-F238E27FC236}">
                  <a16:creationId xmlns:a16="http://schemas.microsoft.com/office/drawing/2014/main" id="{1BE035AD-6674-4542-9ED8-FEBB2FA5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" y="2503"/>
              <a:ext cx="42" cy="24"/>
            </a:xfrm>
            <a:custGeom>
              <a:avLst/>
              <a:gdLst>
                <a:gd name="T0" fmla="*/ 0 w 84"/>
                <a:gd name="T1" fmla="*/ 1 h 48"/>
                <a:gd name="T2" fmla="*/ 1 w 84"/>
                <a:gd name="T3" fmla="*/ 0 h 48"/>
                <a:gd name="T4" fmla="*/ 1 w 84"/>
                <a:gd name="T5" fmla="*/ 1 h 48"/>
                <a:gd name="T6" fmla="*/ 1 w 84"/>
                <a:gd name="T7" fmla="*/ 1 h 48"/>
                <a:gd name="T8" fmla="*/ 0 w 84"/>
                <a:gd name="T9" fmla="*/ 1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8"/>
                <a:gd name="T17" fmla="*/ 84 w 84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8">
                  <a:moveTo>
                    <a:pt x="0" y="31"/>
                  </a:moveTo>
                  <a:lnTo>
                    <a:pt x="25" y="0"/>
                  </a:lnTo>
                  <a:lnTo>
                    <a:pt x="84" y="39"/>
                  </a:lnTo>
                  <a:lnTo>
                    <a:pt x="19" y="4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4" name="Freeform 70">
              <a:extLst>
                <a:ext uri="{FF2B5EF4-FFF2-40B4-BE49-F238E27FC236}">
                  <a16:creationId xmlns:a16="http://schemas.microsoft.com/office/drawing/2014/main" id="{1485D9BF-2F80-40A1-8883-6BEEF259A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466"/>
              <a:ext cx="48" cy="57"/>
            </a:xfrm>
            <a:custGeom>
              <a:avLst/>
              <a:gdLst>
                <a:gd name="T0" fmla="*/ 0 w 96"/>
                <a:gd name="T1" fmla="*/ 0 h 113"/>
                <a:gd name="T2" fmla="*/ 1 w 96"/>
                <a:gd name="T3" fmla="*/ 1 h 113"/>
                <a:gd name="T4" fmla="*/ 1 w 96"/>
                <a:gd name="T5" fmla="*/ 1 h 113"/>
                <a:gd name="T6" fmla="*/ 1 w 96"/>
                <a:gd name="T7" fmla="*/ 1 h 113"/>
                <a:gd name="T8" fmla="*/ 0 w 96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13"/>
                <a:gd name="T17" fmla="*/ 96 w 96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13">
                  <a:moveTo>
                    <a:pt x="0" y="0"/>
                  </a:moveTo>
                  <a:lnTo>
                    <a:pt x="57" y="53"/>
                  </a:lnTo>
                  <a:lnTo>
                    <a:pt x="96" y="113"/>
                  </a:lnTo>
                  <a:lnTo>
                    <a:pt x="37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5" name="Freeform 71">
              <a:extLst>
                <a:ext uri="{FF2B5EF4-FFF2-40B4-BE49-F238E27FC236}">
                  <a16:creationId xmlns:a16="http://schemas.microsoft.com/office/drawing/2014/main" id="{F6010872-56AE-43F2-82AB-4609B821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2468"/>
              <a:ext cx="21" cy="50"/>
            </a:xfrm>
            <a:custGeom>
              <a:avLst/>
              <a:gdLst>
                <a:gd name="T0" fmla="*/ 0 w 43"/>
                <a:gd name="T1" fmla="*/ 0 h 101"/>
                <a:gd name="T2" fmla="*/ 0 w 43"/>
                <a:gd name="T3" fmla="*/ 0 h 101"/>
                <a:gd name="T4" fmla="*/ 0 w 43"/>
                <a:gd name="T5" fmla="*/ 0 h 101"/>
                <a:gd name="T6" fmla="*/ 0 w 43"/>
                <a:gd name="T7" fmla="*/ 0 h 101"/>
                <a:gd name="T8" fmla="*/ 0 w 43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101"/>
                <a:gd name="T17" fmla="*/ 43 w 43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101">
                  <a:moveTo>
                    <a:pt x="7" y="0"/>
                  </a:moveTo>
                  <a:lnTo>
                    <a:pt x="43" y="70"/>
                  </a:lnTo>
                  <a:lnTo>
                    <a:pt x="16" y="101"/>
                  </a:lnTo>
                  <a:lnTo>
                    <a:pt x="0" y="8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6" name="Freeform 72">
              <a:extLst>
                <a:ext uri="{FF2B5EF4-FFF2-40B4-BE49-F238E27FC236}">
                  <a16:creationId xmlns:a16="http://schemas.microsoft.com/office/drawing/2014/main" id="{B9239286-8041-4DF3-BE63-0F3DE14AC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" y="2158"/>
              <a:ext cx="328" cy="350"/>
            </a:xfrm>
            <a:custGeom>
              <a:avLst/>
              <a:gdLst>
                <a:gd name="T0" fmla="*/ 1 w 654"/>
                <a:gd name="T1" fmla="*/ 0 h 699"/>
                <a:gd name="T2" fmla="*/ 1 w 654"/>
                <a:gd name="T3" fmla="*/ 1 h 699"/>
                <a:gd name="T4" fmla="*/ 0 w 654"/>
                <a:gd name="T5" fmla="*/ 1 h 699"/>
                <a:gd name="T6" fmla="*/ 1 w 654"/>
                <a:gd name="T7" fmla="*/ 1 h 699"/>
                <a:gd name="T8" fmla="*/ 1 w 654"/>
                <a:gd name="T9" fmla="*/ 1 h 699"/>
                <a:gd name="T10" fmla="*/ 1 w 654"/>
                <a:gd name="T11" fmla="*/ 1 h 699"/>
                <a:gd name="T12" fmla="*/ 1 w 654"/>
                <a:gd name="T13" fmla="*/ 1 h 699"/>
                <a:gd name="T14" fmla="*/ 1 w 654"/>
                <a:gd name="T15" fmla="*/ 1 h 699"/>
                <a:gd name="T16" fmla="*/ 1 w 654"/>
                <a:gd name="T17" fmla="*/ 1 h 699"/>
                <a:gd name="T18" fmla="*/ 1 w 654"/>
                <a:gd name="T19" fmla="*/ 0 h 6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4"/>
                <a:gd name="T31" fmla="*/ 0 h 699"/>
                <a:gd name="T32" fmla="*/ 654 w 654"/>
                <a:gd name="T33" fmla="*/ 699 h 6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4" h="699">
                  <a:moveTo>
                    <a:pt x="492" y="0"/>
                  </a:moveTo>
                  <a:lnTo>
                    <a:pt x="2" y="665"/>
                  </a:lnTo>
                  <a:lnTo>
                    <a:pt x="0" y="673"/>
                  </a:lnTo>
                  <a:lnTo>
                    <a:pt x="1" y="683"/>
                  </a:lnTo>
                  <a:lnTo>
                    <a:pt x="4" y="692"/>
                  </a:lnTo>
                  <a:lnTo>
                    <a:pt x="10" y="697"/>
                  </a:lnTo>
                  <a:lnTo>
                    <a:pt x="19" y="699"/>
                  </a:lnTo>
                  <a:lnTo>
                    <a:pt x="29" y="698"/>
                  </a:lnTo>
                  <a:lnTo>
                    <a:pt x="654" y="13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7" name="Freeform 73">
              <a:extLst>
                <a:ext uri="{FF2B5EF4-FFF2-40B4-BE49-F238E27FC236}">
                  <a16:creationId xmlns:a16="http://schemas.microsoft.com/office/drawing/2014/main" id="{72A81F32-C71B-4B75-B311-6BAC7D16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" y="2125"/>
              <a:ext cx="137" cy="63"/>
            </a:xfrm>
            <a:custGeom>
              <a:avLst/>
              <a:gdLst>
                <a:gd name="T0" fmla="*/ 1 w 273"/>
                <a:gd name="T1" fmla="*/ 0 h 125"/>
                <a:gd name="T2" fmla="*/ 1 w 273"/>
                <a:gd name="T3" fmla="*/ 1 h 125"/>
                <a:gd name="T4" fmla="*/ 1 w 273"/>
                <a:gd name="T5" fmla="*/ 1 h 125"/>
                <a:gd name="T6" fmla="*/ 1 w 273"/>
                <a:gd name="T7" fmla="*/ 1 h 125"/>
                <a:gd name="T8" fmla="*/ 1 w 273"/>
                <a:gd name="T9" fmla="*/ 1 h 125"/>
                <a:gd name="T10" fmla="*/ 1 w 273"/>
                <a:gd name="T11" fmla="*/ 1 h 125"/>
                <a:gd name="T12" fmla="*/ 0 w 273"/>
                <a:gd name="T13" fmla="*/ 1 h 125"/>
                <a:gd name="T14" fmla="*/ 1 w 273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3"/>
                <a:gd name="T25" fmla="*/ 0 h 125"/>
                <a:gd name="T26" fmla="*/ 273 w 273"/>
                <a:gd name="T27" fmla="*/ 125 h 1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3" h="125">
                  <a:moveTo>
                    <a:pt x="77" y="0"/>
                  </a:moveTo>
                  <a:lnTo>
                    <a:pt x="273" y="62"/>
                  </a:lnTo>
                  <a:lnTo>
                    <a:pt x="259" y="77"/>
                  </a:lnTo>
                  <a:lnTo>
                    <a:pt x="257" y="91"/>
                  </a:lnTo>
                  <a:lnTo>
                    <a:pt x="94" y="34"/>
                  </a:lnTo>
                  <a:lnTo>
                    <a:pt x="2" y="125"/>
                  </a:lnTo>
                  <a:lnTo>
                    <a:pt x="0" y="9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8" name="Freeform 74">
              <a:extLst>
                <a:ext uri="{FF2B5EF4-FFF2-40B4-BE49-F238E27FC236}">
                  <a16:creationId xmlns:a16="http://schemas.microsoft.com/office/drawing/2014/main" id="{40BE328D-D9B7-4DFC-960B-302EBE232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2138"/>
              <a:ext cx="95" cy="55"/>
            </a:xfrm>
            <a:custGeom>
              <a:avLst/>
              <a:gdLst>
                <a:gd name="T0" fmla="*/ 0 w 189"/>
                <a:gd name="T1" fmla="*/ 0 h 109"/>
                <a:gd name="T2" fmla="*/ 1 w 189"/>
                <a:gd name="T3" fmla="*/ 1 h 109"/>
                <a:gd name="T4" fmla="*/ 1 w 189"/>
                <a:gd name="T5" fmla="*/ 1 h 109"/>
                <a:gd name="T6" fmla="*/ 1 w 189"/>
                <a:gd name="T7" fmla="*/ 1 h 109"/>
                <a:gd name="T8" fmla="*/ 1 w 189"/>
                <a:gd name="T9" fmla="*/ 1 h 109"/>
                <a:gd name="T10" fmla="*/ 1 w 189"/>
                <a:gd name="T11" fmla="*/ 1 h 109"/>
                <a:gd name="T12" fmla="*/ 1 w 189"/>
                <a:gd name="T13" fmla="*/ 1 h 109"/>
                <a:gd name="T14" fmla="*/ 1 w 189"/>
                <a:gd name="T15" fmla="*/ 1 h 109"/>
                <a:gd name="T16" fmla="*/ 1 w 189"/>
                <a:gd name="T17" fmla="*/ 1 h 109"/>
                <a:gd name="T18" fmla="*/ 0 w 189"/>
                <a:gd name="T19" fmla="*/ 0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9"/>
                <a:gd name="T31" fmla="*/ 0 h 109"/>
                <a:gd name="T32" fmla="*/ 189 w 189"/>
                <a:gd name="T33" fmla="*/ 109 h 1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9" h="109">
                  <a:moveTo>
                    <a:pt x="0" y="0"/>
                  </a:moveTo>
                  <a:lnTo>
                    <a:pt x="186" y="52"/>
                  </a:lnTo>
                  <a:lnTo>
                    <a:pt x="189" y="70"/>
                  </a:lnTo>
                  <a:lnTo>
                    <a:pt x="186" y="85"/>
                  </a:lnTo>
                  <a:lnTo>
                    <a:pt x="178" y="98"/>
                  </a:lnTo>
                  <a:lnTo>
                    <a:pt x="147" y="109"/>
                  </a:lnTo>
                  <a:lnTo>
                    <a:pt x="97" y="96"/>
                  </a:lnTo>
                  <a:lnTo>
                    <a:pt x="37" y="59"/>
                  </a:lnTo>
                  <a:lnTo>
                    <a:pt x="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79" name="Freeform 75">
              <a:extLst>
                <a:ext uri="{FF2B5EF4-FFF2-40B4-BE49-F238E27FC236}">
                  <a16:creationId xmlns:a16="http://schemas.microsoft.com/office/drawing/2014/main" id="{C683D008-14CE-4878-971F-144F55E5D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" y="2101"/>
              <a:ext cx="102" cy="56"/>
            </a:xfrm>
            <a:custGeom>
              <a:avLst/>
              <a:gdLst>
                <a:gd name="T0" fmla="*/ 1 w 203"/>
                <a:gd name="T1" fmla="*/ 1 h 111"/>
                <a:gd name="T2" fmla="*/ 1 w 203"/>
                <a:gd name="T3" fmla="*/ 1 h 111"/>
                <a:gd name="T4" fmla="*/ 1 w 203"/>
                <a:gd name="T5" fmla="*/ 1 h 111"/>
                <a:gd name="T6" fmla="*/ 1 w 203"/>
                <a:gd name="T7" fmla="*/ 1 h 111"/>
                <a:gd name="T8" fmla="*/ 1 w 203"/>
                <a:gd name="T9" fmla="*/ 1 h 111"/>
                <a:gd name="T10" fmla="*/ 1 w 203"/>
                <a:gd name="T11" fmla="*/ 1 h 111"/>
                <a:gd name="T12" fmla="*/ 1 w 203"/>
                <a:gd name="T13" fmla="*/ 1 h 111"/>
                <a:gd name="T14" fmla="*/ 1 w 203"/>
                <a:gd name="T15" fmla="*/ 1 h 111"/>
                <a:gd name="T16" fmla="*/ 1 w 203"/>
                <a:gd name="T17" fmla="*/ 1 h 111"/>
                <a:gd name="T18" fmla="*/ 1 w 203"/>
                <a:gd name="T19" fmla="*/ 1 h 111"/>
                <a:gd name="T20" fmla="*/ 1 w 203"/>
                <a:gd name="T21" fmla="*/ 0 h 111"/>
                <a:gd name="T22" fmla="*/ 1 w 203"/>
                <a:gd name="T23" fmla="*/ 0 h 111"/>
                <a:gd name="T24" fmla="*/ 1 w 203"/>
                <a:gd name="T25" fmla="*/ 1 h 111"/>
                <a:gd name="T26" fmla="*/ 1 w 203"/>
                <a:gd name="T27" fmla="*/ 1 h 111"/>
                <a:gd name="T28" fmla="*/ 1 w 203"/>
                <a:gd name="T29" fmla="*/ 1 h 111"/>
                <a:gd name="T30" fmla="*/ 1 w 203"/>
                <a:gd name="T31" fmla="*/ 1 h 111"/>
                <a:gd name="T32" fmla="*/ 0 w 203"/>
                <a:gd name="T33" fmla="*/ 1 h 111"/>
                <a:gd name="T34" fmla="*/ 1 w 203"/>
                <a:gd name="T35" fmla="*/ 1 h 1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3"/>
                <a:gd name="T55" fmla="*/ 0 h 111"/>
                <a:gd name="T56" fmla="*/ 203 w 203"/>
                <a:gd name="T57" fmla="*/ 111 h 1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3" h="111">
                  <a:moveTo>
                    <a:pt x="10" y="53"/>
                  </a:moveTo>
                  <a:lnTo>
                    <a:pt x="203" y="111"/>
                  </a:lnTo>
                  <a:lnTo>
                    <a:pt x="198" y="92"/>
                  </a:lnTo>
                  <a:lnTo>
                    <a:pt x="190" y="77"/>
                  </a:lnTo>
                  <a:lnTo>
                    <a:pt x="176" y="57"/>
                  </a:lnTo>
                  <a:lnTo>
                    <a:pt x="165" y="43"/>
                  </a:lnTo>
                  <a:lnTo>
                    <a:pt x="148" y="28"/>
                  </a:lnTo>
                  <a:lnTo>
                    <a:pt x="130" y="17"/>
                  </a:lnTo>
                  <a:lnTo>
                    <a:pt x="109" y="9"/>
                  </a:lnTo>
                  <a:lnTo>
                    <a:pt x="90" y="3"/>
                  </a:lnTo>
                  <a:lnTo>
                    <a:pt x="69" y="0"/>
                  </a:lnTo>
                  <a:lnTo>
                    <a:pt x="53" y="0"/>
                  </a:lnTo>
                  <a:lnTo>
                    <a:pt x="39" y="2"/>
                  </a:lnTo>
                  <a:lnTo>
                    <a:pt x="22" y="8"/>
                  </a:lnTo>
                  <a:lnTo>
                    <a:pt x="10" y="17"/>
                  </a:lnTo>
                  <a:lnTo>
                    <a:pt x="3" y="29"/>
                  </a:lnTo>
                  <a:lnTo>
                    <a:pt x="0" y="50"/>
                  </a:lnTo>
                  <a:lnTo>
                    <a:pt x="10" y="5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0" name="Freeform 76">
              <a:extLst>
                <a:ext uri="{FF2B5EF4-FFF2-40B4-BE49-F238E27FC236}">
                  <a16:creationId xmlns:a16="http://schemas.microsoft.com/office/drawing/2014/main" id="{B0FCD07B-81D6-46BA-AB2C-29269E5B1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" y="2117"/>
              <a:ext cx="140" cy="125"/>
            </a:xfrm>
            <a:custGeom>
              <a:avLst/>
              <a:gdLst>
                <a:gd name="T0" fmla="*/ 1 w 280"/>
                <a:gd name="T1" fmla="*/ 0 h 250"/>
                <a:gd name="T2" fmla="*/ 1 w 280"/>
                <a:gd name="T3" fmla="*/ 1 h 250"/>
                <a:gd name="T4" fmla="*/ 0 w 280"/>
                <a:gd name="T5" fmla="*/ 1 h 250"/>
                <a:gd name="T6" fmla="*/ 0 w 280"/>
                <a:gd name="T7" fmla="*/ 1 h 250"/>
                <a:gd name="T8" fmla="*/ 1 w 280"/>
                <a:gd name="T9" fmla="*/ 1 h 250"/>
                <a:gd name="T10" fmla="*/ 1 w 280"/>
                <a:gd name="T11" fmla="*/ 1 h 250"/>
                <a:gd name="T12" fmla="*/ 1 w 280"/>
                <a:gd name="T13" fmla="*/ 1 h 250"/>
                <a:gd name="T14" fmla="*/ 1 w 280"/>
                <a:gd name="T15" fmla="*/ 1 h 250"/>
                <a:gd name="T16" fmla="*/ 1 w 280"/>
                <a:gd name="T17" fmla="*/ 1 h 250"/>
                <a:gd name="T18" fmla="*/ 1 w 280"/>
                <a:gd name="T19" fmla="*/ 1 h 250"/>
                <a:gd name="T20" fmla="*/ 1 w 280"/>
                <a:gd name="T21" fmla="*/ 1 h 250"/>
                <a:gd name="T22" fmla="*/ 1 w 280"/>
                <a:gd name="T23" fmla="*/ 1 h 250"/>
                <a:gd name="T24" fmla="*/ 1 w 280"/>
                <a:gd name="T25" fmla="*/ 1 h 250"/>
                <a:gd name="T26" fmla="*/ 1 w 280"/>
                <a:gd name="T27" fmla="*/ 1 h 250"/>
                <a:gd name="T28" fmla="*/ 1 w 280"/>
                <a:gd name="T29" fmla="*/ 1 h 250"/>
                <a:gd name="T30" fmla="*/ 1 w 280"/>
                <a:gd name="T31" fmla="*/ 1 h 250"/>
                <a:gd name="T32" fmla="*/ 1 w 280"/>
                <a:gd name="T33" fmla="*/ 1 h 250"/>
                <a:gd name="T34" fmla="*/ 1 w 280"/>
                <a:gd name="T35" fmla="*/ 1 h 250"/>
                <a:gd name="T36" fmla="*/ 1 w 280"/>
                <a:gd name="T37" fmla="*/ 1 h 250"/>
                <a:gd name="T38" fmla="*/ 1 w 280"/>
                <a:gd name="T39" fmla="*/ 1 h 250"/>
                <a:gd name="T40" fmla="*/ 1 w 280"/>
                <a:gd name="T41" fmla="*/ 1 h 250"/>
                <a:gd name="T42" fmla="*/ 1 w 280"/>
                <a:gd name="T43" fmla="*/ 1 h 250"/>
                <a:gd name="T44" fmla="*/ 1 w 280"/>
                <a:gd name="T45" fmla="*/ 1 h 250"/>
                <a:gd name="T46" fmla="*/ 1 w 280"/>
                <a:gd name="T47" fmla="*/ 1 h 250"/>
                <a:gd name="T48" fmla="*/ 1 w 280"/>
                <a:gd name="T49" fmla="*/ 1 h 250"/>
                <a:gd name="T50" fmla="*/ 1 w 280"/>
                <a:gd name="T51" fmla="*/ 1 h 250"/>
                <a:gd name="T52" fmla="*/ 1 w 280"/>
                <a:gd name="T53" fmla="*/ 1 h 250"/>
                <a:gd name="T54" fmla="*/ 1 w 280"/>
                <a:gd name="T55" fmla="*/ 1 h 250"/>
                <a:gd name="T56" fmla="*/ 1 w 280"/>
                <a:gd name="T57" fmla="*/ 1 h 250"/>
                <a:gd name="T58" fmla="*/ 1 w 280"/>
                <a:gd name="T59" fmla="*/ 1 h 250"/>
                <a:gd name="T60" fmla="*/ 1 w 280"/>
                <a:gd name="T61" fmla="*/ 1 h 250"/>
                <a:gd name="T62" fmla="*/ 1 w 280"/>
                <a:gd name="T63" fmla="*/ 1 h 250"/>
                <a:gd name="T64" fmla="*/ 1 w 280"/>
                <a:gd name="T65" fmla="*/ 0 h 2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80"/>
                <a:gd name="T100" fmla="*/ 0 h 250"/>
                <a:gd name="T101" fmla="*/ 280 w 280"/>
                <a:gd name="T102" fmla="*/ 250 h 2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80" h="250">
                  <a:moveTo>
                    <a:pt x="85" y="0"/>
                  </a:moveTo>
                  <a:lnTo>
                    <a:pt x="5" y="109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2" y="158"/>
                  </a:lnTo>
                  <a:lnTo>
                    <a:pt x="6" y="178"/>
                  </a:lnTo>
                  <a:lnTo>
                    <a:pt x="14" y="194"/>
                  </a:lnTo>
                  <a:lnTo>
                    <a:pt x="28" y="211"/>
                  </a:lnTo>
                  <a:lnTo>
                    <a:pt x="44" y="223"/>
                  </a:lnTo>
                  <a:lnTo>
                    <a:pt x="67" y="237"/>
                  </a:lnTo>
                  <a:lnTo>
                    <a:pt x="86" y="244"/>
                  </a:lnTo>
                  <a:lnTo>
                    <a:pt x="105" y="247"/>
                  </a:lnTo>
                  <a:lnTo>
                    <a:pt x="130" y="250"/>
                  </a:lnTo>
                  <a:lnTo>
                    <a:pt x="148" y="246"/>
                  </a:lnTo>
                  <a:lnTo>
                    <a:pt x="167" y="239"/>
                  </a:lnTo>
                  <a:lnTo>
                    <a:pt x="280" y="139"/>
                  </a:lnTo>
                  <a:lnTo>
                    <a:pt x="262" y="145"/>
                  </a:lnTo>
                  <a:lnTo>
                    <a:pt x="244" y="146"/>
                  </a:lnTo>
                  <a:lnTo>
                    <a:pt x="223" y="142"/>
                  </a:lnTo>
                  <a:lnTo>
                    <a:pt x="205" y="137"/>
                  </a:lnTo>
                  <a:lnTo>
                    <a:pt x="185" y="130"/>
                  </a:lnTo>
                  <a:lnTo>
                    <a:pt x="161" y="115"/>
                  </a:lnTo>
                  <a:lnTo>
                    <a:pt x="140" y="99"/>
                  </a:lnTo>
                  <a:lnTo>
                    <a:pt x="128" y="86"/>
                  </a:lnTo>
                  <a:lnTo>
                    <a:pt x="114" y="69"/>
                  </a:lnTo>
                  <a:lnTo>
                    <a:pt x="105" y="57"/>
                  </a:lnTo>
                  <a:lnTo>
                    <a:pt x="98" y="41"/>
                  </a:lnTo>
                  <a:lnTo>
                    <a:pt x="16" y="131"/>
                  </a:lnTo>
                  <a:lnTo>
                    <a:pt x="16" y="110"/>
                  </a:lnTo>
                  <a:lnTo>
                    <a:pt x="93" y="23"/>
                  </a:lnTo>
                  <a:lnTo>
                    <a:pt x="89" y="17"/>
                  </a:lnTo>
                  <a:lnTo>
                    <a:pt x="86" y="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681" name="Group 77">
              <a:extLst>
                <a:ext uri="{FF2B5EF4-FFF2-40B4-BE49-F238E27FC236}">
                  <a16:creationId xmlns:a16="http://schemas.microsoft.com/office/drawing/2014/main" id="{7E3F6C48-C982-4F73-8A35-E03758C9B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3" y="2032"/>
              <a:ext cx="301" cy="319"/>
              <a:chOff x="4963" y="2032"/>
              <a:chExt cx="301" cy="319"/>
            </a:xfrm>
          </p:grpSpPr>
          <p:sp>
            <p:nvSpPr>
              <p:cNvPr id="23685" name="Freeform 78">
                <a:extLst>
                  <a:ext uri="{FF2B5EF4-FFF2-40B4-BE49-F238E27FC236}">
                    <a16:creationId xmlns:a16="http://schemas.microsoft.com/office/drawing/2014/main" id="{009F7F08-F44F-44F6-B542-4D7A1B9E1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8" y="2216"/>
                <a:ext cx="276" cy="135"/>
              </a:xfrm>
              <a:custGeom>
                <a:avLst/>
                <a:gdLst>
                  <a:gd name="T0" fmla="*/ 0 w 554"/>
                  <a:gd name="T1" fmla="*/ 1 h 269"/>
                  <a:gd name="T2" fmla="*/ 0 w 554"/>
                  <a:gd name="T3" fmla="*/ 0 h 269"/>
                  <a:gd name="T4" fmla="*/ 0 w 554"/>
                  <a:gd name="T5" fmla="*/ 1 h 269"/>
                  <a:gd name="T6" fmla="*/ 0 w 554"/>
                  <a:gd name="T7" fmla="*/ 1 h 269"/>
                  <a:gd name="T8" fmla="*/ 0 w 554"/>
                  <a:gd name="T9" fmla="*/ 1 h 269"/>
                  <a:gd name="T10" fmla="*/ 0 w 554"/>
                  <a:gd name="T11" fmla="*/ 1 h 269"/>
                  <a:gd name="T12" fmla="*/ 0 w 554"/>
                  <a:gd name="T13" fmla="*/ 1 h 269"/>
                  <a:gd name="T14" fmla="*/ 0 w 554"/>
                  <a:gd name="T15" fmla="*/ 1 h 269"/>
                  <a:gd name="T16" fmla="*/ 0 w 554"/>
                  <a:gd name="T17" fmla="*/ 1 h 2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54"/>
                  <a:gd name="T28" fmla="*/ 0 h 269"/>
                  <a:gd name="T29" fmla="*/ 554 w 554"/>
                  <a:gd name="T30" fmla="*/ 269 h 2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54" h="269">
                    <a:moveTo>
                      <a:pt x="0" y="269"/>
                    </a:moveTo>
                    <a:lnTo>
                      <a:pt x="315" y="0"/>
                    </a:lnTo>
                    <a:lnTo>
                      <a:pt x="554" y="13"/>
                    </a:lnTo>
                    <a:lnTo>
                      <a:pt x="421" y="84"/>
                    </a:lnTo>
                    <a:lnTo>
                      <a:pt x="444" y="90"/>
                    </a:lnTo>
                    <a:lnTo>
                      <a:pt x="298" y="163"/>
                    </a:lnTo>
                    <a:lnTo>
                      <a:pt x="322" y="170"/>
                    </a:lnTo>
                    <a:lnTo>
                      <a:pt x="165" y="245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6" name="Freeform 79">
                <a:extLst>
                  <a:ext uri="{FF2B5EF4-FFF2-40B4-BE49-F238E27FC236}">
                    <a16:creationId xmlns:a16="http://schemas.microsoft.com/office/drawing/2014/main" id="{87D5765A-C954-4C52-9E91-FA49E9A52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4" y="2172"/>
                <a:ext cx="124" cy="160"/>
              </a:xfrm>
              <a:custGeom>
                <a:avLst/>
                <a:gdLst>
                  <a:gd name="T0" fmla="*/ 0 w 249"/>
                  <a:gd name="T1" fmla="*/ 0 h 322"/>
                  <a:gd name="T2" fmla="*/ 0 w 249"/>
                  <a:gd name="T3" fmla="*/ 0 h 322"/>
                  <a:gd name="T4" fmla="*/ 0 w 249"/>
                  <a:gd name="T5" fmla="*/ 0 h 322"/>
                  <a:gd name="T6" fmla="*/ 0 w 249"/>
                  <a:gd name="T7" fmla="*/ 0 h 322"/>
                  <a:gd name="T8" fmla="*/ 0 w 249"/>
                  <a:gd name="T9" fmla="*/ 0 h 3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9"/>
                  <a:gd name="T16" fmla="*/ 0 h 322"/>
                  <a:gd name="T17" fmla="*/ 249 w 249"/>
                  <a:gd name="T18" fmla="*/ 322 h 3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9" h="322">
                    <a:moveTo>
                      <a:pt x="24" y="270"/>
                    </a:moveTo>
                    <a:lnTo>
                      <a:pt x="249" y="0"/>
                    </a:lnTo>
                    <a:lnTo>
                      <a:pt x="199" y="106"/>
                    </a:lnTo>
                    <a:lnTo>
                      <a:pt x="0" y="322"/>
                    </a:lnTo>
                    <a:lnTo>
                      <a:pt x="24" y="27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7" name="Freeform 80">
                <a:extLst>
                  <a:ext uri="{FF2B5EF4-FFF2-40B4-BE49-F238E27FC236}">
                    <a16:creationId xmlns:a16="http://schemas.microsoft.com/office/drawing/2014/main" id="{687529E6-440F-4D58-BB8A-94DAC145A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032"/>
                <a:ext cx="111" cy="287"/>
              </a:xfrm>
              <a:custGeom>
                <a:avLst/>
                <a:gdLst>
                  <a:gd name="T0" fmla="*/ 0 w 223"/>
                  <a:gd name="T1" fmla="*/ 1 h 572"/>
                  <a:gd name="T2" fmla="*/ 0 w 223"/>
                  <a:gd name="T3" fmla="*/ 1 h 572"/>
                  <a:gd name="T4" fmla="*/ 0 w 223"/>
                  <a:gd name="T5" fmla="*/ 0 h 572"/>
                  <a:gd name="T6" fmla="*/ 0 w 223"/>
                  <a:gd name="T7" fmla="*/ 1 h 572"/>
                  <a:gd name="T8" fmla="*/ 0 w 223"/>
                  <a:gd name="T9" fmla="*/ 1 h 572"/>
                  <a:gd name="T10" fmla="*/ 0 w 223"/>
                  <a:gd name="T11" fmla="*/ 1 h 572"/>
                  <a:gd name="T12" fmla="*/ 0 w 223"/>
                  <a:gd name="T13" fmla="*/ 1 h 572"/>
                  <a:gd name="T14" fmla="*/ 0 w 223"/>
                  <a:gd name="T15" fmla="*/ 1 h 572"/>
                  <a:gd name="T16" fmla="*/ 0 w 223"/>
                  <a:gd name="T17" fmla="*/ 1 h 572"/>
                  <a:gd name="T18" fmla="*/ 0 w 223"/>
                  <a:gd name="T19" fmla="*/ 1 h 5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3"/>
                  <a:gd name="T31" fmla="*/ 0 h 572"/>
                  <a:gd name="T32" fmla="*/ 223 w 223"/>
                  <a:gd name="T33" fmla="*/ 572 h 5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3" h="572">
                    <a:moveTo>
                      <a:pt x="0" y="572"/>
                    </a:moveTo>
                    <a:lnTo>
                      <a:pt x="223" y="268"/>
                    </a:lnTo>
                    <a:lnTo>
                      <a:pt x="217" y="0"/>
                    </a:lnTo>
                    <a:lnTo>
                      <a:pt x="164" y="115"/>
                    </a:lnTo>
                    <a:lnTo>
                      <a:pt x="154" y="155"/>
                    </a:lnTo>
                    <a:lnTo>
                      <a:pt x="137" y="133"/>
                    </a:lnTo>
                    <a:lnTo>
                      <a:pt x="91" y="282"/>
                    </a:lnTo>
                    <a:lnTo>
                      <a:pt x="84" y="255"/>
                    </a:lnTo>
                    <a:lnTo>
                      <a:pt x="21" y="404"/>
                    </a:lnTo>
                    <a:lnTo>
                      <a:pt x="0" y="572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82" name="Freeform 81">
              <a:extLst>
                <a:ext uri="{FF2B5EF4-FFF2-40B4-BE49-F238E27FC236}">
                  <a16:creationId xmlns:a16="http://schemas.microsoft.com/office/drawing/2014/main" id="{733231A6-06D1-45FB-B8B3-7AF4CC3DB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2306"/>
              <a:ext cx="86" cy="93"/>
            </a:xfrm>
            <a:custGeom>
              <a:avLst/>
              <a:gdLst>
                <a:gd name="T0" fmla="*/ 1 w 172"/>
                <a:gd name="T1" fmla="*/ 0 h 187"/>
                <a:gd name="T2" fmla="*/ 1 w 172"/>
                <a:gd name="T3" fmla="*/ 0 h 187"/>
                <a:gd name="T4" fmla="*/ 1 w 172"/>
                <a:gd name="T5" fmla="*/ 0 h 187"/>
                <a:gd name="T6" fmla="*/ 1 w 172"/>
                <a:gd name="T7" fmla="*/ 0 h 187"/>
                <a:gd name="T8" fmla="*/ 1 w 172"/>
                <a:gd name="T9" fmla="*/ 0 h 187"/>
                <a:gd name="T10" fmla="*/ 1 w 172"/>
                <a:gd name="T11" fmla="*/ 0 h 187"/>
                <a:gd name="T12" fmla="*/ 1 w 172"/>
                <a:gd name="T13" fmla="*/ 0 h 187"/>
                <a:gd name="T14" fmla="*/ 1 w 172"/>
                <a:gd name="T15" fmla="*/ 0 h 187"/>
                <a:gd name="T16" fmla="*/ 1 w 172"/>
                <a:gd name="T17" fmla="*/ 0 h 187"/>
                <a:gd name="T18" fmla="*/ 1 w 172"/>
                <a:gd name="T19" fmla="*/ 0 h 187"/>
                <a:gd name="T20" fmla="*/ 1 w 172"/>
                <a:gd name="T21" fmla="*/ 0 h 187"/>
                <a:gd name="T22" fmla="*/ 1 w 172"/>
                <a:gd name="T23" fmla="*/ 0 h 187"/>
                <a:gd name="T24" fmla="*/ 1 w 172"/>
                <a:gd name="T25" fmla="*/ 0 h 187"/>
                <a:gd name="T26" fmla="*/ 1 w 172"/>
                <a:gd name="T27" fmla="*/ 0 h 187"/>
                <a:gd name="T28" fmla="*/ 1 w 172"/>
                <a:gd name="T29" fmla="*/ 0 h 187"/>
                <a:gd name="T30" fmla="*/ 1 w 172"/>
                <a:gd name="T31" fmla="*/ 0 h 187"/>
                <a:gd name="T32" fmla="*/ 1 w 172"/>
                <a:gd name="T33" fmla="*/ 0 h 187"/>
                <a:gd name="T34" fmla="*/ 1 w 172"/>
                <a:gd name="T35" fmla="*/ 0 h 187"/>
                <a:gd name="T36" fmla="*/ 1 w 172"/>
                <a:gd name="T37" fmla="*/ 0 h 187"/>
                <a:gd name="T38" fmla="*/ 1 w 172"/>
                <a:gd name="T39" fmla="*/ 0 h 187"/>
                <a:gd name="T40" fmla="*/ 0 w 172"/>
                <a:gd name="T41" fmla="*/ 0 h 187"/>
                <a:gd name="T42" fmla="*/ 0 w 172"/>
                <a:gd name="T43" fmla="*/ 0 h 187"/>
                <a:gd name="T44" fmla="*/ 1 w 172"/>
                <a:gd name="T45" fmla="*/ 0 h 187"/>
                <a:gd name="T46" fmla="*/ 1 w 172"/>
                <a:gd name="T47" fmla="*/ 0 h 18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2"/>
                <a:gd name="T73" fmla="*/ 0 h 187"/>
                <a:gd name="T74" fmla="*/ 172 w 172"/>
                <a:gd name="T75" fmla="*/ 187 h 18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2" h="187">
                  <a:moveTo>
                    <a:pt x="79" y="0"/>
                  </a:moveTo>
                  <a:lnTo>
                    <a:pt x="76" y="20"/>
                  </a:lnTo>
                  <a:lnTo>
                    <a:pt x="74" y="33"/>
                  </a:lnTo>
                  <a:lnTo>
                    <a:pt x="76" y="47"/>
                  </a:lnTo>
                  <a:lnTo>
                    <a:pt x="82" y="58"/>
                  </a:lnTo>
                  <a:lnTo>
                    <a:pt x="90" y="72"/>
                  </a:lnTo>
                  <a:lnTo>
                    <a:pt x="102" y="85"/>
                  </a:lnTo>
                  <a:lnTo>
                    <a:pt x="113" y="94"/>
                  </a:lnTo>
                  <a:lnTo>
                    <a:pt x="129" y="98"/>
                  </a:lnTo>
                  <a:lnTo>
                    <a:pt x="145" y="102"/>
                  </a:lnTo>
                  <a:lnTo>
                    <a:pt x="159" y="101"/>
                  </a:lnTo>
                  <a:lnTo>
                    <a:pt x="172" y="98"/>
                  </a:lnTo>
                  <a:lnTo>
                    <a:pt x="76" y="184"/>
                  </a:lnTo>
                  <a:lnTo>
                    <a:pt x="64" y="187"/>
                  </a:lnTo>
                  <a:lnTo>
                    <a:pt x="50" y="187"/>
                  </a:lnTo>
                  <a:lnTo>
                    <a:pt x="39" y="184"/>
                  </a:lnTo>
                  <a:lnTo>
                    <a:pt x="27" y="178"/>
                  </a:lnTo>
                  <a:lnTo>
                    <a:pt x="16" y="170"/>
                  </a:lnTo>
                  <a:lnTo>
                    <a:pt x="7" y="159"/>
                  </a:lnTo>
                  <a:lnTo>
                    <a:pt x="2" y="145"/>
                  </a:lnTo>
                  <a:lnTo>
                    <a:pt x="0" y="132"/>
                  </a:lnTo>
                  <a:lnTo>
                    <a:pt x="0" y="119"/>
                  </a:lnTo>
                  <a:lnTo>
                    <a:pt x="3" y="10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3" name="Freeform 82">
              <a:extLst>
                <a:ext uri="{FF2B5EF4-FFF2-40B4-BE49-F238E27FC236}">
                  <a16:creationId xmlns:a16="http://schemas.microsoft.com/office/drawing/2014/main" id="{DA807D12-54E1-4691-8EA2-79A16CFE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2332"/>
              <a:ext cx="51" cy="58"/>
            </a:xfrm>
            <a:custGeom>
              <a:avLst/>
              <a:gdLst>
                <a:gd name="T0" fmla="*/ 1 w 102"/>
                <a:gd name="T1" fmla="*/ 0 h 116"/>
                <a:gd name="T2" fmla="*/ 1 w 102"/>
                <a:gd name="T3" fmla="*/ 1 h 116"/>
                <a:gd name="T4" fmla="*/ 1 w 102"/>
                <a:gd name="T5" fmla="*/ 1 h 116"/>
                <a:gd name="T6" fmla="*/ 1 w 102"/>
                <a:gd name="T7" fmla="*/ 1 h 116"/>
                <a:gd name="T8" fmla="*/ 1 w 102"/>
                <a:gd name="T9" fmla="*/ 1 h 116"/>
                <a:gd name="T10" fmla="*/ 1 w 102"/>
                <a:gd name="T11" fmla="*/ 1 h 116"/>
                <a:gd name="T12" fmla="*/ 1 w 102"/>
                <a:gd name="T13" fmla="*/ 1 h 116"/>
                <a:gd name="T14" fmla="*/ 1 w 102"/>
                <a:gd name="T15" fmla="*/ 1 h 116"/>
                <a:gd name="T16" fmla="*/ 1 w 102"/>
                <a:gd name="T17" fmla="*/ 1 h 116"/>
                <a:gd name="T18" fmla="*/ 1 w 102"/>
                <a:gd name="T19" fmla="*/ 1 h 116"/>
                <a:gd name="T20" fmla="*/ 1 w 102"/>
                <a:gd name="T21" fmla="*/ 1 h 116"/>
                <a:gd name="T22" fmla="*/ 1 w 102"/>
                <a:gd name="T23" fmla="*/ 1 h 116"/>
                <a:gd name="T24" fmla="*/ 1 w 102"/>
                <a:gd name="T25" fmla="*/ 1 h 116"/>
                <a:gd name="T26" fmla="*/ 1 w 102"/>
                <a:gd name="T27" fmla="*/ 1 h 116"/>
                <a:gd name="T28" fmla="*/ 1 w 102"/>
                <a:gd name="T29" fmla="*/ 1 h 116"/>
                <a:gd name="T30" fmla="*/ 1 w 102"/>
                <a:gd name="T31" fmla="*/ 1 h 116"/>
                <a:gd name="T32" fmla="*/ 1 w 102"/>
                <a:gd name="T33" fmla="*/ 1 h 116"/>
                <a:gd name="T34" fmla="*/ 1 w 102"/>
                <a:gd name="T35" fmla="*/ 1 h 116"/>
                <a:gd name="T36" fmla="*/ 1 w 102"/>
                <a:gd name="T37" fmla="*/ 1 h 116"/>
                <a:gd name="T38" fmla="*/ 1 w 102"/>
                <a:gd name="T39" fmla="*/ 1 h 116"/>
                <a:gd name="T40" fmla="*/ 0 w 102"/>
                <a:gd name="T41" fmla="*/ 1 h 116"/>
                <a:gd name="T42" fmla="*/ 0 w 102"/>
                <a:gd name="T43" fmla="*/ 1 h 116"/>
                <a:gd name="T44" fmla="*/ 1 w 102"/>
                <a:gd name="T45" fmla="*/ 1 h 116"/>
                <a:gd name="T46" fmla="*/ 1 w 102"/>
                <a:gd name="T47" fmla="*/ 0 h 11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2"/>
                <a:gd name="T73" fmla="*/ 0 h 116"/>
                <a:gd name="T74" fmla="*/ 102 w 102"/>
                <a:gd name="T75" fmla="*/ 116 h 11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2" h="116">
                  <a:moveTo>
                    <a:pt x="23" y="0"/>
                  </a:moveTo>
                  <a:lnTo>
                    <a:pt x="20" y="11"/>
                  </a:lnTo>
                  <a:lnTo>
                    <a:pt x="17" y="25"/>
                  </a:lnTo>
                  <a:lnTo>
                    <a:pt x="16" y="37"/>
                  </a:lnTo>
                  <a:lnTo>
                    <a:pt x="16" y="49"/>
                  </a:lnTo>
                  <a:lnTo>
                    <a:pt x="19" y="65"/>
                  </a:lnTo>
                  <a:lnTo>
                    <a:pt x="24" y="78"/>
                  </a:lnTo>
                  <a:lnTo>
                    <a:pt x="32" y="86"/>
                  </a:lnTo>
                  <a:lnTo>
                    <a:pt x="47" y="93"/>
                  </a:lnTo>
                  <a:lnTo>
                    <a:pt x="65" y="97"/>
                  </a:lnTo>
                  <a:lnTo>
                    <a:pt x="82" y="95"/>
                  </a:lnTo>
                  <a:lnTo>
                    <a:pt x="102" y="91"/>
                  </a:lnTo>
                  <a:lnTo>
                    <a:pt x="79" y="113"/>
                  </a:lnTo>
                  <a:lnTo>
                    <a:pt x="66" y="116"/>
                  </a:lnTo>
                  <a:lnTo>
                    <a:pt x="50" y="115"/>
                  </a:lnTo>
                  <a:lnTo>
                    <a:pt x="37" y="111"/>
                  </a:lnTo>
                  <a:lnTo>
                    <a:pt x="25" y="106"/>
                  </a:lnTo>
                  <a:lnTo>
                    <a:pt x="16" y="97"/>
                  </a:lnTo>
                  <a:lnTo>
                    <a:pt x="7" y="86"/>
                  </a:lnTo>
                  <a:lnTo>
                    <a:pt x="3" y="74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84" name="Freeform 83">
              <a:extLst>
                <a:ext uri="{FF2B5EF4-FFF2-40B4-BE49-F238E27FC236}">
                  <a16:creationId xmlns:a16="http://schemas.microsoft.com/office/drawing/2014/main" id="{2B86232C-282A-4079-ADDA-7A74A098F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" y="2466"/>
              <a:ext cx="38" cy="43"/>
            </a:xfrm>
            <a:custGeom>
              <a:avLst/>
              <a:gdLst>
                <a:gd name="T0" fmla="*/ 1 w 76"/>
                <a:gd name="T1" fmla="*/ 0 h 84"/>
                <a:gd name="T2" fmla="*/ 1 w 76"/>
                <a:gd name="T3" fmla="*/ 1 h 84"/>
                <a:gd name="T4" fmla="*/ 0 w 76"/>
                <a:gd name="T5" fmla="*/ 1 h 84"/>
                <a:gd name="T6" fmla="*/ 1 w 76"/>
                <a:gd name="T7" fmla="*/ 1 h 84"/>
                <a:gd name="T8" fmla="*/ 1 w 76"/>
                <a:gd name="T9" fmla="*/ 1 h 84"/>
                <a:gd name="T10" fmla="*/ 1 w 76"/>
                <a:gd name="T11" fmla="*/ 1 h 84"/>
                <a:gd name="T12" fmla="*/ 1 w 76"/>
                <a:gd name="T13" fmla="*/ 1 h 84"/>
                <a:gd name="T14" fmla="*/ 1 w 76"/>
                <a:gd name="T15" fmla="*/ 1 h 84"/>
                <a:gd name="T16" fmla="*/ 1 w 76"/>
                <a:gd name="T17" fmla="*/ 1 h 84"/>
                <a:gd name="T18" fmla="*/ 1 w 76"/>
                <a:gd name="T19" fmla="*/ 1 h 84"/>
                <a:gd name="T20" fmla="*/ 1 w 76"/>
                <a:gd name="T21" fmla="*/ 1 h 84"/>
                <a:gd name="T22" fmla="*/ 1 w 76"/>
                <a:gd name="T23" fmla="*/ 1 h 84"/>
                <a:gd name="T24" fmla="*/ 1 w 76"/>
                <a:gd name="T25" fmla="*/ 1 h 84"/>
                <a:gd name="T26" fmla="*/ 1 w 76"/>
                <a:gd name="T27" fmla="*/ 1 h 84"/>
                <a:gd name="T28" fmla="*/ 1 w 76"/>
                <a:gd name="T29" fmla="*/ 0 h 8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6"/>
                <a:gd name="T46" fmla="*/ 0 h 84"/>
                <a:gd name="T47" fmla="*/ 76 w 76"/>
                <a:gd name="T48" fmla="*/ 84 h 8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6" h="84">
                  <a:moveTo>
                    <a:pt x="41" y="0"/>
                  </a:moveTo>
                  <a:lnTo>
                    <a:pt x="2" y="51"/>
                  </a:lnTo>
                  <a:lnTo>
                    <a:pt x="0" y="59"/>
                  </a:lnTo>
                  <a:lnTo>
                    <a:pt x="1" y="68"/>
                  </a:lnTo>
                  <a:lnTo>
                    <a:pt x="4" y="76"/>
                  </a:lnTo>
                  <a:lnTo>
                    <a:pt x="10" y="82"/>
                  </a:lnTo>
                  <a:lnTo>
                    <a:pt x="19" y="84"/>
                  </a:lnTo>
                  <a:lnTo>
                    <a:pt x="28" y="83"/>
                  </a:lnTo>
                  <a:lnTo>
                    <a:pt x="76" y="40"/>
                  </a:lnTo>
                  <a:lnTo>
                    <a:pt x="66" y="36"/>
                  </a:lnTo>
                  <a:lnTo>
                    <a:pt x="57" y="31"/>
                  </a:lnTo>
                  <a:lnTo>
                    <a:pt x="50" y="24"/>
                  </a:lnTo>
                  <a:lnTo>
                    <a:pt x="45" y="17"/>
                  </a:lnTo>
                  <a:lnTo>
                    <a:pt x="42" y="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84">
            <a:extLst>
              <a:ext uri="{FF2B5EF4-FFF2-40B4-BE49-F238E27FC236}">
                <a16:creationId xmlns:a16="http://schemas.microsoft.com/office/drawing/2014/main" id="{3B0BC622-F357-4104-BA43-7C9674BD9CF6}"/>
              </a:ext>
            </a:extLst>
          </p:cNvPr>
          <p:cNvGrpSpPr>
            <a:grpSpLocks/>
          </p:cNvGrpSpPr>
          <p:nvPr/>
        </p:nvGrpSpPr>
        <p:grpSpPr bwMode="auto">
          <a:xfrm>
            <a:off x="7548563" y="2817496"/>
            <a:ext cx="1365250" cy="463550"/>
            <a:chOff x="4866" y="2318"/>
            <a:chExt cx="538" cy="284"/>
          </a:xfrm>
        </p:grpSpPr>
        <p:grpSp>
          <p:nvGrpSpPr>
            <p:cNvPr id="23655" name="Group 85">
              <a:extLst>
                <a:ext uri="{FF2B5EF4-FFF2-40B4-BE49-F238E27FC236}">
                  <a16:creationId xmlns:a16="http://schemas.microsoft.com/office/drawing/2014/main" id="{272FAAE3-90E9-41BF-8756-0C0A624910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6" y="2318"/>
              <a:ext cx="538" cy="284"/>
              <a:chOff x="4866" y="2318"/>
              <a:chExt cx="538" cy="284"/>
            </a:xfrm>
          </p:grpSpPr>
          <p:grpSp>
            <p:nvGrpSpPr>
              <p:cNvPr id="23658" name="Group 86">
                <a:extLst>
                  <a:ext uri="{FF2B5EF4-FFF2-40B4-BE49-F238E27FC236}">
                    <a16:creationId xmlns:a16="http://schemas.microsoft.com/office/drawing/2014/main" id="{3B4AA1B9-0579-4D18-913C-DE0BC5A2AD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6" y="2401"/>
                <a:ext cx="528" cy="201"/>
                <a:chOff x="4866" y="2401"/>
                <a:chExt cx="528" cy="201"/>
              </a:xfrm>
            </p:grpSpPr>
            <p:grpSp>
              <p:nvGrpSpPr>
                <p:cNvPr id="23663" name="Group 87">
                  <a:extLst>
                    <a:ext uri="{FF2B5EF4-FFF2-40B4-BE49-F238E27FC236}">
                      <a16:creationId xmlns:a16="http://schemas.microsoft.com/office/drawing/2014/main" id="{0A1E8731-A9F8-4F16-8311-EDC2A74744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66" y="2527"/>
                  <a:ext cx="33" cy="75"/>
                  <a:chOff x="4866" y="2527"/>
                  <a:chExt cx="33" cy="75"/>
                </a:xfrm>
              </p:grpSpPr>
              <p:sp>
                <p:nvSpPr>
                  <p:cNvPr id="23670" name="Freeform 88">
                    <a:extLst>
                      <a:ext uri="{FF2B5EF4-FFF2-40B4-BE49-F238E27FC236}">
                        <a16:creationId xmlns:a16="http://schemas.microsoft.com/office/drawing/2014/main" id="{A73415E5-13D8-4108-B79D-B415E3F48C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90" y="2527"/>
                    <a:ext cx="9" cy="75"/>
                  </a:xfrm>
                  <a:custGeom>
                    <a:avLst/>
                    <a:gdLst>
                      <a:gd name="T0" fmla="*/ 0 w 19"/>
                      <a:gd name="T1" fmla="*/ 0 h 148"/>
                      <a:gd name="T2" fmla="*/ 0 w 19"/>
                      <a:gd name="T3" fmla="*/ 1 h 148"/>
                      <a:gd name="T4" fmla="*/ 0 w 19"/>
                      <a:gd name="T5" fmla="*/ 1 h 148"/>
                      <a:gd name="T6" fmla="*/ 0 w 19"/>
                      <a:gd name="T7" fmla="*/ 1 h 148"/>
                      <a:gd name="T8" fmla="*/ 0 w 19"/>
                      <a:gd name="T9" fmla="*/ 0 h 1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148"/>
                      <a:gd name="T17" fmla="*/ 19 w 19"/>
                      <a:gd name="T18" fmla="*/ 148 h 14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148">
                        <a:moveTo>
                          <a:pt x="5" y="0"/>
                        </a:moveTo>
                        <a:lnTo>
                          <a:pt x="0" y="81"/>
                        </a:lnTo>
                        <a:lnTo>
                          <a:pt x="19" y="148"/>
                        </a:lnTo>
                        <a:lnTo>
                          <a:pt x="19" y="76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71" name="Freeform 89">
                    <a:extLst>
                      <a:ext uri="{FF2B5EF4-FFF2-40B4-BE49-F238E27FC236}">
                        <a16:creationId xmlns:a16="http://schemas.microsoft.com/office/drawing/2014/main" id="{D0736635-3D12-46DF-950D-7DB3911259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6" y="2527"/>
                    <a:ext cx="26" cy="46"/>
                  </a:xfrm>
                  <a:custGeom>
                    <a:avLst/>
                    <a:gdLst>
                      <a:gd name="T0" fmla="*/ 1 w 51"/>
                      <a:gd name="T1" fmla="*/ 0 h 90"/>
                      <a:gd name="T2" fmla="*/ 1 w 51"/>
                      <a:gd name="T3" fmla="*/ 1 h 90"/>
                      <a:gd name="T4" fmla="*/ 0 w 51"/>
                      <a:gd name="T5" fmla="*/ 1 h 90"/>
                      <a:gd name="T6" fmla="*/ 0 w 51"/>
                      <a:gd name="T7" fmla="*/ 1 h 90"/>
                      <a:gd name="T8" fmla="*/ 1 w 51"/>
                      <a:gd name="T9" fmla="*/ 0 h 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90"/>
                      <a:gd name="T17" fmla="*/ 51 w 51"/>
                      <a:gd name="T18" fmla="*/ 90 h 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90">
                        <a:moveTo>
                          <a:pt x="51" y="0"/>
                        </a:moveTo>
                        <a:lnTo>
                          <a:pt x="46" y="79"/>
                        </a:lnTo>
                        <a:lnTo>
                          <a:pt x="0" y="90"/>
                        </a:lnTo>
                        <a:lnTo>
                          <a:pt x="0" y="6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72" name="Freeform 90">
                    <a:extLst>
                      <a:ext uri="{FF2B5EF4-FFF2-40B4-BE49-F238E27FC236}">
                        <a16:creationId xmlns:a16="http://schemas.microsoft.com/office/drawing/2014/main" id="{29F09E5D-EE99-4E8E-BA9D-454C441EAC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6" y="2568"/>
                    <a:ext cx="33" cy="33"/>
                  </a:xfrm>
                  <a:custGeom>
                    <a:avLst/>
                    <a:gdLst>
                      <a:gd name="T0" fmla="*/ 0 w 66"/>
                      <a:gd name="T1" fmla="*/ 1 h 66"/>
                      <a:gd name="T2" fmla="*/ 1 w 66"/>
                      <a:gd name="T3" fmla="*/ 0 h 66"/>
                      <a:gd name="T4" fmla="*/ 1 w 66"/>
                      <a:gd name="T5" fmla="*/ 1 h 66"/>
                      <a:gd name="T6" fmla="*/ 1 w 66"/>
                      <a:gd name="T7" fmla="*/ 1 h 66"/>
                      <a:gd name="T8" fmla="*/ 0 w 66"/>
                      <a:gd name="T9" fmla="*/ 1 h 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66"/>
                      <a:gd name="T17" fmla="*/ 66 w 66"/>
                      <a:gd name="T18" fmla="*/ 66 h 6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66">
                        <a:moveTo>
                          <a:pt x="0" y="11"/>
                        </a:moveTo>
                        <a:lnTo>
                          <a:pt x="47" y="0"/>
                        </a:lnTo>
                        <a:lnTo>
                          <a:pt x="66" y="66"/>
                        </a:lnTo>
                        <a:lnTo>
                          <a:pt x="7" y="3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664" name="Freeform 91">
                  <a:extLst>
                    <a:ext uri="{FF2B5EF4-FFF2-40B4-BE49-F238E27FC236}">
                      <a16:creationId xmlns:a16="http://schemas.microsoft.com/office/drawing/2014/main" id="{9B3E7618-BA73-46DE-A4E1-CDE6853970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5" y="2410"/>
                  <a:ext cx="448" cy="169"/>
                </a:xfrm>
                <a:custGeom>
                  <a:avLst/>
                  <a:gdLst>
                    <a:gd name="T0" fmla="*/ 0 w 897"/>
                    <a:gd name="T1" fmla="*/ 1 h 338"/>
                    <a:gd name="T2" fmla="*/ 0 w 897"/>
                    <a:gd name="T3" fmla="*/ 1 h 338"/>
                    <a:gd name="T4" fmla="*/ 0 w 897"/>
                    <a:gd name="T5" fmla="*/ 1 h 338"/>
                    <a:gd name="T6" fmla="*/ 0 w 897"/>
                    <a:gd name="T7" fmla="*/ 1 h 338"/>
                    <a:gd name="T8" fmla="*/ 0 w 897"/>
                    <a:gd name="T9" fmla="*/ 1 h 338"/>
                    <a:gd name="T10" fmla="*/ 0 w 897"/>
                    <a:gd name="T11" fmla="*/ 1 h 338"/>
                    <a:gd name="T12" fmla="*/ 0 w 897"/>
                    <a:gd name="T13" fmla="*/ 1 h 338"/>
                    <a:gd name="T14" fmla="*/ 0 w 897"/>
                    <a:gd name="T15" fmla="*/ 1 h 338"/>
                    <a:gd name="T16" fmla="*/ 0 w 897"/>
                    <a:gd name="T17" fmla="*/ 0 h 338"/>
                    <a:gd name="T18" fmla="*/ 0 w 897"/>
                    <a:gd name="T19" fmla="*/ 1 h 338"/>
                    <a:gd name="T20" fmla="*/ 0 w 897"/>
                    <a:gd name="T21" fmla="*/ 1 h 3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97"/>
                    <a:gd name="T34" fmla="*/ 0 h 338"/>
                    <a:gd name="T35" fmla="*/ 897 w 897"/>
                    <a:gd name="T36" fmla="*/ 338 h 33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97" h="338">
                      <a:moveTo>
                        <a:pt x="16" y="338"/>
                      </a:moveTo>
                      <a:lnTo>
                        <a:pt x="8" y="334"/>
                      </a:lnTo>
                      <a:lnTo>
                        <a:pt x="2" y="330"/>
                      </a:lnTo>
                      <a:lnTo>
                        <a:pt x="0" y="322"/>
                      </a:lnTo>
                      <a:lnTo>
                        <a:pt x="0" y="314"/>
                      </a:lnTo>
                      <a:lnTo>
                        <a:pt x="2" y="303"/>
                      </a:lnTo>
                      <a:lnTo>
                        <a:pt x="6" y="298"/>
                      </a:lnTo>
                      <a:lnTo>
                        <a:pt x="14" y="292"/>
                      </a:lnTo>
                      <a:lnTo>
                        <a:pt x="862" y="0"/>
                      </a:lnTo>
                      <a:lnTo>
                        <a:pt x="897" y="222"/>
                      </a:lnTo>
                      <a:lnTo>
                        <a:pt x="16" y="33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5" name="Freeform 92">
                  <a:extLst>
                    <a:ext uri="{FF2B5EF4-FFF2-40B4-BE49-F238E27FC236}">
                      <a16:creationId xmlns:a16="http://schemas.microsoft.com/office/drawing/2014/main" id="{A4D9E0BE-C610-4269-8063-39DD37652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8" y="2411"/>
                  <a:ext cx="130" cy="85"/>
                </a:xfrm>
                <a:custGeom>
                  <a:avLst/>
                  <a:gdLst>
                    <a:gd name="T0" fmla="*/ 0 w 261"/>
                    <a:gd name="T1" fmla="*/ 1 h 169"/>
                    <a:gd name="T2" fmla="*/ 0 w 261"/>
                    <a:gd name="T3" fmla="*/ 1 h 169"/>
                    <a:gd name="T4" fmla="*/ 0 w 261"/>
                    <a:gd name="T5" fmla="*/ 1 h 169"/>
                    <a:gd name="T6" fmla="*/ 0 w 261"/>
                    <a:gd name="T7" fmla="*/ 1 h 169"/>
                    <a:gd name="T8" fmla="*/ 0 w 261"/>
                    <a:gd name="T9" fmla="*/ 1 h 169"/>
                    <a:gd name="T10" fmla="*/ 0 w 261"/>
                    <a:gd name="T11" fmla="*/ 0 h 169"/>
                    <a:gd name="T12" fmla="*/ 0 w 261"/>
                    <a:gd name="T13" fmla="*/ 1 h 1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1"/>
                    <a:gd name="T22" fmla="*/ 0 h 169"/>
                    <a:gd name="T23" fmla="*/ 261 w 261"/>
                    <a:gd name="T24" fmla="*/ 169 h 16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1" h="169">
                      <a:moveTo>
                        <a:pt x="261" y="163"/>
                      </a:moveTo>
                      <a:lnTo>
                        <a:pt x="241" y="169"/>
                      </a:lnTo>
                      <a:lnTo>
                        <a:pt x="124" y="37"/>
                      </a:lnTo>
                      <a:lnTo>
                        <a:pt x="0" y="60"/>
                      </a:lnTo>
                      <a:lnTo>
                        <a:pt x="16" y="38"/>
                      </a:lnTo>
                      <a:lnTo>
                        <a:pt x="143" y="0"/>
                      </a:lnTo>
                      <a:lnTo>
                        <a:pt x="261" y="16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6" name="Freeform 93">
                  <a:extLst>
                    <a:ext uri="{FF2B5EF4-FFF2-40B4-BE49-F238E27FC236}">
                      <a16:creationId xmlns:a16="http://schemas.microsoft.com/office/drawing/2014/main" id="{C7050FCC-2310-4B24-98BF-BF9DDD03F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5" y="2403"/>
                  <a:ext cx="126" cy="123"/>
                </a:xfrm>
                <a:custGeom>
                  <a:avLst/>
                  <a:gdLst>
                    <a:gd name="T0" fmla="*/ 1 w 252"/>
                    <a:gd name="T1" fmla="*/ 0 h 247"/>
                    <a:gd name="T2" fmla="*/ 1 w 252"/>
                    <a:gd name="T3" fmla="*/ 0 h 247"/>
                    <a:gd name="T4" fmla="*/ 1 w 252"/>
                    <a:gd name="T5" fmla="*/ 0 h 247"/>
                    <a:gd name="T6" fmla="*/ 1 w 252"/>
                    <a:gd name="T7" fmla="*/ 0 h 247"/>
                    <a:gd name="T8" fmla="*/ 1 w 252"/>
                    <a:gd name="T9" fmla="*/ 0 h 247"/>
                    <a:gd name="T10" fmla="*/ 1 w 252"/>
                    <a:gd name="T11" fmla="*/ 0 h 247"/>
                    <a:gd name="T12" fmla="*/ 1 w 252"/>
                    <a:gd name="T13" fmla="*/ 0 h 247"/>
                    <a:gd name="T14" fmla="*/ 0 w 252"/>
                    <a:gd name="T15" fmla="*/ 0 h 247"/>
                    <a:gd name="T16" fmla="*/ 1 w 252"/>
                    <a:gd name="T17" fmla="*/ 0 h 247"/>
                    <a:gd name="T18" fmla="*/ 1 w 252"/>
                    <a:gd name="T19" fmla="*/ 0 h 247"/>
                    <a:gd name="T20" fmla="*/ 1 w 252"/>
                    <a:gd name="T21" fmla="*/ 0 h 247"/>
                    <a:gd name="T22" fmla="*/ 1 w 252"/>
                    <a:gd name="T23" fmla="*/ 0 h 247"/>
                    <a:gd name="T24" fmla="*/ 1 w 252"/>
                    <a:gd name="T25" fmla="*/ 0 h 247"/>
                    <a:gd name="T26" fmla="*/ 1 w 252"/>
                    <a:gd name="T27" fmla="*/ 0 h 247"/>
                    <a:gd name="T28" fmla="*/ 1 w 252"/>
                    <a:gd name="T29" fmla="*/ 0 h 247"/>
                    <a:gd name="T30" fmla="*/ 1 w 252"/>
                    <a:gd name="T31" fmla="*/ 0 h 247"/>
                    <a:gd name="T32" fmla="*/ 1 w 252"/>
                    <a:gd name="T33" fmla="*/ 0 h 247"/>
                    <a:gd name="T34" fmla="*/ 1 w 252"/>
                    <a:gd name="T35" fmla="*/ 0 h 247"/>
                    <a:gd name="T36" fmla="*/ 1 w 252"/>
                    <a:gd name="T37" fmla="*/ 0 h 247"/>
                    <a:gd name="T38" fmla="*/ 1 w 252"/>
                    <a:gd name="T39" fmla="*/ 0 h 247"/>
                    <a:gd name="T40" fmla="*/ 1 w 252"/>
                    <a:gd name="T41" fmla="*/ 0 h 24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2"/>
                    <a:gd name="T64" fmla="*/ 0 h 247"/>
                    <a:gd name="T65" fmla="*/ 252 w 252"/>
                    <a:gd name="T66" fmla="*/ 247 h 24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2" h="247">
                      <a:moveTo>
                        <a:pt x="178" y="0"/>
                      </a:moveTo>
                      <a:lnTo>
                        <a:pt x="47" y="47"/>
                      </a:lnTo>
                      <a:lnTo>
                        <a:pt x="35" y="56"/>
                      </a:lnTo>
                      <a:lnTo>
                        <a:pt x="22" y="71"/>
                      </a:lnTo>
                      <a:lnTo>
                        <a:pt x="14" y="86"/>
                      </a:lnTo>
                      <a:lnTo>
                        <a:pt x="7" y="101"/>
                      </a:lnTo>
                      <a:lnTo>
                        <a:pt x="1" y="122"/>
                      </a:lnTo>
                      <a:lnTo>
                        <a:pt x="0" y="141"/>
                      </a:lnTo>
                      <a:lnTo>
                        <a:pt x="5" y="166"/>
                      </a:lnTo>
                      <a:lnTo>
                        <a:pt x="14" y="187"/>
                      </a:lnTo>
                      <a:lnTo>
                        <a:pt x="25" y="206"/>
                      </a:lnTo>
                      <a:lnTo>
                        <a:pt x="38" y="222"/>
                      </a:lnTo>
                      <a:lnTo>
                        <a:pt x="54" y="234"/>
                      </a:lnTo>
                      <a:lnTo>
                        <a:pt x="70" y="241"/>
                      </a:lnTo>
                      <a:lnTo>
                        <a:pt x="86" y="247"/>
                      </a:lnTo>
                      <a:lnTo>
                        <a:pt x="252" y="227"/>
                      </a:lnTo>
                      <a:lnTo>
                        <a:pt x="154" y="46"/>
                      </a:lnTo>
                      <a:lnTo>
                        <a:pt x="34" y="70"/>
                      </a:lnTo>
                      <a:lnTo>
                        <a:pt x="44" y="55"/>
                      </a:lnTo>
                      <a:lnTo>
                        <a:pt x="161" y="2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7" name="Freeform 94">
                  <a:extLst>
                    <a:ext uri="{FF2B5EF4-FFF2-40B4-BE49-F238E27FC236}">
                      <a16:creationId xmlns:a16="http://schemas.microsoft.com/office/drawing/2014/main" id="{0EB04838-67E2-477A-AA29-A0680AEA56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2425"/>
                  <a:ext cx="63" cy="92"/>
                </a:xfrm>
                <a:custGeom>
                  <a:avLst/>
                  <a:gdLst>
                    <a:gd name="T0" fmla="*/ 1 w 126"/>
                    <a:gd name="T1" fmla="*/ 0 h 183"/>
                    <a:gd name="T2" fmla="*/ 1 w 126"/>
                    <a:gd name="T3" fmla="*/ 1 h 183"/>
                    <a:gd name="T4" fmla="*/ 1 w 126"/>
                    <a:gd name="T5" fmla="*/ 1 h 183"/>
                    <a:gd name="T6" fmla="*/ 1 w 126"/>
                    <a:gd name="T7" fmla="*/ 1 h 183"/>
                    <a:gd name="T8" fmla="*/ 1 w 126"/>
                    <a:gd name="T9" fmla="*/ 1 h 183"/>
                    <a:gd name="T10" fmla="*/ 1 w 126"/>
                    <a:gd name="T11" fmla="*/ 1 h 183"/>
                    <a:gd name="T12" fmla="*/ 1 w 126"/>
                    <a:gd name="T13" fmla="*/ 1 h 183"/>
                    <a:gd name="T14" fmla="*/ 1 w 126"/>
                    <a:gd name="T15" fmla="*/ 1 h 183"/>
                    <a:gd name="T16" fmla="*/ 1 w 126"/>
                    <a:gd name="T17" fmla="*/ 1 h 183"/>
                    <a:gd name="T18" fmla="*/ 1 w 126"/>
                    <a:gd name="T19" fmla="*/ 1 h 183"/>
                    <a:gd name="T20" fmla="*/ 1 w 126"/>
                    <a:gd name="T21" fmla="*/ 1 h 183"/>
                    <a:gd name="T22" fmla="*/ 1 w 126"/>
                    <a:gd name="T23" fmla="*/ 1 h 183"/>
                    <a:gd name="T24" fmla="*/ 1 w 126"/>
                    <a:gd name="T25" fmla="*/ 1 h 183"/>
                    <a:gd name="T26" fmla="*/ 1 w 126"/>
                    <a:gd name="T27" fmla="*/ 1 h 183"/>
                    <a:gd name="T28" fmla="*/ 1 w 126"/>
                    <a:gd name="T29" fmla="*/ 1 h 183"/>
                    <a:gd name="T30" fmla="*/ 1 w 126"/>
                    <a:gd name="T31" fmla="*/ 1 h 183"/>
                    <a:gd name="T32" fmla="*/ 0 w 126"/>
                    <a:gd name="T33" fmla="*/ 1 h 183"/>
                    <a:gd name="T34" fmla="*/ 1 w 126"/>
                    <a:gd name="T35" fmla="*/ 1 h 183"/>
                    <a:gd name="T36" fmla="*/ 1 w 126"/>
                    <a:gd name="T37" fmla="*/ 0 h 18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6"/>
                    <a:gd name="T58" fmla="*/ 0 h 183"/>
                    <a:gd name="T59" fmla="*/ 126 w 126"/>
                    <a:gd name="T60" fmla="*/ 183 h 18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6" h="183">
                      <a:moveTo>
                        <a:pt x="4" y="0"/>
                      </a:moveTo>
                      <a:lnTo>
                        <a:pt x="126" y="150"/>
                      </a:lnTo>
                      <a:lnTo>
                        <a:pt x="118" y="164"/>
                      </a:lnTo>
                      <a:lnTo>
                        <a:pt x="109" y="178"/>
                      </a:lnTo>
                      <a:lnTo>
                        <a:pt x="99" y="183"/>
                      </a:lnTo>
                      <a:lnTo>
                        <a:pt x="88" y="182"/>
                      </a:lnTo>
                      <a:lnTo>
                        <a:pt x="74" y="173"/>
                      </a:lnTo>
                      <a:lnTo>
                        <a:pt x="60" y="163"/>
                      </a:lnTo>
                      <a:lnTo>
                        <a:pt x="49" y="151"/>
                      </a:lnTo>
                      <a:lnTo>
                        <a:pt x="38" y="138"/>
                      </a:lnTo>
                      <a:lnTo>
                        <a:pt x="32" y="126"/>
                      </a:lnTo>
                      <a:lnTo>
                        <a:pt x="21" y="110"/>
                      </a:lnTo>
                      <a:lnTo>
                        <a:pt x="13" y="94"/>
                      </a:lnTo>
                      <a:lnTo>
                        <a:pt x="8" y="76"/>
                      </a:lnTo>
                      <a:lnTo>
                        <a:pt x="3" y="56"/>
                      </a:lnTo>
                      <a:lnTo>
                        <a:pt x="1" y="40"/>
                      </a:lnTo>
                      <a:lnTo>
                        <a:pt x="0" y="25"/>
                      </a:lnTo>
                      <a:lnTo>
                        <a:pt x="1" y="1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8" name="Freeform 95">
                  <a:extLst>
                    <a:ext uri="{FF2B5EF4-FFF2-40B4-BE49-F238E27FC236}">
                      <a16:creationId xmlns:a16="http://schemas.microsoft.com/office/drawing/2014/main" id="{72898BDA-935E-4CF5-885A-8B27BD87C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6" y="2401"/>
                  <a:ext cx="68" cy="92"/>
                </a:xfrm>
                <a:custGeom>
                  <a:avLst/>
                  <a:gdLst>
                    <a:gd name="T0" fmla="*/ 0 w 136"/>
                    <a:gd name="T1" fmla="*/ 1 h 182"/>
                    <a:gd name="T2" fmla="*/ 1 w 136"/>
                    <a:gd name="T3" fmla="*/ 1 h 182"/>
                    <a:gd name="T4" fmla="*/ 1 w 136"/>
                    <a:gd name="T5" fmla="*/ 1 h 182"/>
                    <a:gd name="T6" fmla="*/ 1 w 136"/>
                    <a:gd name="T7" fmla="*/ 1 h 182"/>
                    <a:gd name="T8" fmla="*/ 1 w 136"/>
                    <a:gd name="T9" fmla="*/ 1 h 182"/>
                    <a:gd name="T10" fmla="*/ 1 w 136"/>
                    <a:gd name="T11" fmla="*/ 1 h 182"/>
                    <a:gd name="T12" fmla="*/ 1 w 136"/>
                    <a:gd name="T13" fmla="*/ 1 h 182"/>
                    <a:gd name="T14" fmla="*/ 1 w 136"/>
                    <a:gd name="T15" fmla="*/ 1 h 182"/>
                    <a:gd name="T16" fmla="*/ 1 w 136"/>
                    <a:gd name="T17" fmla="*/ 1 h 182"/>
                    <a:gd name="T18" fmla="*/ 1 w 136"/>
                    <a:gd name="T19" fmla="*/ 1 h 182"/>
                    <a:gd name="T20" fmla="*/ 1 w 136"/>
                    <a:gd name="T21" fmla="*/ 1 h 182"/>
                    <a:gd name="T22" fmla="*/ 1 w 136"/>
                    <a:gd name="T23" fmla="*/ 1 h 182"/>
                    <a:gd name="T24" fmla="*/ 1 w 136"/>
                    <a:gd name="T25" fmla="*/ 1 h 182"/>
                    <a:gd name="T26" fmla="*/ 1 w 136"/>
                    <a:gd name="T27" fmla="*/ 0 h 182"/>
                    <a:gd name="T28" fmla="*/ 1 w 136"/>
                    <a:gd name="T29" fmla="*/ 1 h 182"/>
                    <a:gd name="T30" fmla="*/ 1 w 136"/>
                    <a:gd name="T31" fmla="*/ 1 h 182"/>
                    <a:gd name="T32" fmla="*/ 0 w 136"/>
                    <a:gd name="T33" fmla="*/ 1 h 1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36"/>
                    <a:gd name="T52" fmla="*/ 0 h 182"/>
                    <a:gd name="T53" fmla="*/ 136 w 136"/>
                    <a:gd name="T54" fmla="*/ 182 h 1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36" h="182">
                      <a:moveTo>
                        <a:pt x="0" y="25"/>
                      </a:moveTo>
                      <a:lnTo>
                        <a:pt x="124" y="182"/>
                      </a:lnTo>
                      <a:lnTo>
                        <a:pt x="129" y="168"/>
                      </a:lnTo>
                      <a:lnTo>
                        <a:pt x="135" y="144"/>
                      </a:lnTo>
                      <a:lnTo>
                        <a:pt x="136" y="126"/>
                      </a:lnTo>
                      <a:lnTo>
                        <a:pt x="135" y="110"/>
                      </a:lnTo>
                      <a:lnTo>
                        <a:pt x="130" y="89"/>
                      </a:lnTo>
                      <a:lnTo>
                        <a:pt x="122" y="72"/>
                      </a:lnTo>
                      <a:lnTo>
                        <a:pt x="111" y="53"/>
                      </a:lnTo>
                      <a:lnTo>
                        <a:pt x="99" y="37"/>
                      </a:lnTo>
                      <a:lnTo>
                        <a:pt x="81" y="21"/>
                      </a:lnTo>
                      <a:lnTo>
                        <a:pt x="64" y="11"/>
                      </a:lnTo>
                      <a:lnTo>
                        <a:pt x="46" y="2"/>
                      </a:lnTo>
                      <a:lnTo>
                        <a:pt x="28" y="0"/>
                      </a:lnTo>
                      <a:lnTo>
                        <a:pt x="16" y="3"/>
                      </a:lnTo>
                      <a:lnTo>
                        <a:pt x="8" y="1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9" name="Freeform 96">
                  <a:extLst>
                    <a:ext uri="{FF2B5EF4-FFF2-40B4-BE49-F238E27FC236}">
                      <a16:creationId xmlns:a16="http://schemas.microsoft.com/office/drawing/2014/main" id="{98D95644-D7C7-42EA-A119-B1FFAD243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5" y="2549"/>
                  <a:ext cx="31" cy="30"/>
                </a:xfrm>
                <a:custGeom>
                  <a:avLst/>
                  <a:gdLst>
                    <a:gd name="T0" fmla="*/ 0 w 64"/>
                    <a:gd name="T1" fmla="*/ 0 h 61"/>
                    <a:gd name="T2" fmla="*/ 0 w 64"/>
                    <a:gd name="T3" fmla="*/ 0 h 61"/>
                    <a:gd name="T4" fmla="*/ 0 w 64"/>
                    <a:gd name="T5" fmla="*/ 0 h 61"/>
                    <a:gd name="T6" fmla="*/ 0 w 64"/>
                    <a:gd name="T7" fmla="*/ 0 h 61"/>
                    <a:gd name="T8" fmla="*/ 0 w 64"/>
                    <a:gd name="T9" fmla="*/ 0 h 61"/>
                    <a:gd name="T10" fmla="*/ 0 w 64"/>
                    <a:gd name="T11" fmla="*/ 0 h 61"/>
                    <a:gd name="T12" fmla="*/ 0 w 64"/>
                    <a:gd name="T13" fmla="*/ 0 h 61"/>
                    <a:gd name="T14" fmla="*/ 0 w 64"/>
                    <a:gd name="T15" fmla="*/ 0 h 61"/>
                    <a:gd name="T16" fmla="*/ 0 w 64"/>
                    <a:gd name="T17" fmla="*/ 0 h 61"/>
                    <a:gd name="T18" fmla="*/ 0 w 64"/>
                    <a:gd name="T19" fmla="*/ 0 h 61"/>
                    <a:gd name="T20" fmla="*/ 0 w 64"/>
                    <a:gd name="T21" fmla="*/ 0 h 61"/>
                    <a:gd name="T22" fmla="*/ 0 w 64"/>
                    <a:gd name="T23" fmla="*/ 0 h 61"/>
                    <a:gd name="T24" fmla="*/ 0 w 64"/>
                    <a:gd name="T25" fmla="*/ 0 h 61"/>
                    <a:gd name="T26" fmla="*/ 0 w 64"/>
                    <a:gd name="T27" fmla="*/ 0 h 61"/>
                    <a:gd name="T28" fmla="*/ 0 w 64"/>
                    <a:gd name="T29" fmla="*/ 0 h 61"/>
                    <a:gd name="T30" fmla="*/ 0 w 64"/>
                    <a:gd name="T31" fmla="*/ 0 h 61"/>
                    <a:gd name="T32" fmla="*/ 0 w 64"/>
                    <a:gd name="T33" fmla="*/ 0 h 6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4"/>
                    <a:gd name="T52" fmla="*/ 0 h 61"/>
                    <a:gd name="T53" fmla="*/ 64 w 64"/>
                    <a:gd name="T54" fmla="*/ 61 h 6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4" h="61">
                      <a:moveTo>
                        <a:pt x="16" y="61"/>
                      </a:moveTo>
                      <a:lnTo>
                        <a:pt x="8" y="57"/>
                      </a:lnTo>
                      <a:lnTo>
                        <a:pt x="2" y="53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2"/>
                      </a:lnTo>
                      <a:lnTo>
                        <a:pt x="14" y="16"/>
                      </a:lnTo>
                      <a:lnTo>
                        <a:pt x="58" y="0"/>
                      </a:lnTo>
                      <a:lnTo>
                        <a:pt x="52" y="7"/>
                      </a:lnTo>
                      <a:lnTo>
                        <a:pt x="48" y="15"/>
                      </a:lnTo>
                      <a:lnTo>
                        <a:pt x="47" y="24"/>
                      </a:lnTo>
                      <a:lnTo>
                        <a:pt x="46" y="31"/>
                      </a:lnTo>
                      <a:lnTo>
                        <a:pt x="48" y="41"/>
                      </a:lnTo>
                      <a:lnTo>
                        <a:pt x="55" y="48"/>
                      </a:lnTo>
                      <a:lnTo>
                        <a:pt x="64" y="54"/>
                      </a:lnTo>
                      <a:lnTo>
                        <a:pt x="16" y="6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659" name="Group 97">
                <a:extLst>
                  <a:ext uri="{FF2B5EF4-FFF2-40B4-BE49-F238E27FC236}">
                    <a16:creationId xmlns:a16="http://schemas.microsoft.com/office/drawing/2014/main" id="{732CA8A5-3E2B-45CD-8548-8F23E01DB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" y="2318"/>
                <a:ext cx="305" cy="265"/>
                <a:chOff x="5099" y="2318"/>
                <a:chExt cx="305" cy="265"/>
              </a:xfrm>
            </p:grpSpPr>
            <p:sp>
              <p:nvSpPr>
                <p:cNvPr id="23660" name="Freeform 98">
                  <a:extLst>
                    <a:ext uri="{FF2B5EF4-FFF2-40B4-BE49-F238E27FC236}">
                      <a16:creationId xmlns:a16="http://schemas.microsoft.com/office/drawing/2014/main" id="{B3A18B8C-FFD5-4D14-91FE-84892E935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0" y="2510"/>
                  <a:ext cx="304" cy="73"/>
                </a:xfrm>
                <a:custGeom>
                  <a:avLst/>
                  <a:gdLst>
                    <a:gd name="T0" fmla="*/ 0 w 607"/>
                    <a:gd name="T1" fmla="*/ 0 h 147"/>
                    <a:gd name="T2" fmla="*/ 1 w 607"/>
                    <a:gd name="T3" fmla="*/ 0 h 147"/>
                    <a:gd name="T4" fmla="*/ 1 w 607"/>
                    <a:gd name="T5" fmla="*/ 0 h 147"/>
                    <a:gd name="T6" fmla="*/ 1 w 607"/>
                    <a:gd name="T7" fmla="*/ 0 h 147"/>
                    <a:gd name="T8" fmla="*/ 1 w 607"/>
                    <a:gd name="T9" fmla="*/ 0 h 147"/>
                    <a:gd name="T10" fmla="*/ 1 w 607"/>
                    <a:gd name="T11" fmla="*/ 0 h 147"/>
                    <a:gd name="T12" fmla="*/ 1 w 607"/>
                    <a:gd name="T13" fmla="*/ 0 h 147"/>
                    <a:gd name="T14" fmla="*/ 1 w 607"/>
                    <a:gd name="T15" fmla="*/ 0 h 147"/>
                    <a:gd name="T16" fmla="*/ 1 w 607"/>
                    <a:gd name="T17" fmla="*/ 0 h 147"/>
                    <a:gd name="T18" fmla="*/ 1 w 607"/>
                    <a:gd name="T19" fmla="*/ 0 h 147"/>
                    <a:gd name="T20" fmla="*/ 0 w 607"/>
                    <a:gd name="T21" fmla="*/ 0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07"/>
                    <a:gd name="T34" fmla="*/ 0 h 147"/>
                    <a:gd name="T35" fmla="*/ 607 w 607"/>
                    <a:gd name="T36" fmla="*/ 147 h 14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07" h="147">
                      <a:moveTo>
                        <a:pt x="0" y="44"/>
                      </a:moveTo>
                      <a:lnTo>
                        <a:pt x="420" y="0"/>
                      </a:lnTo>
                      <a:lnTo>
                        <a:pt x="607" y="142"/>
                      </a:lnTo>
                      <a:lnTo>
                        <a:pt x="484" y="134"/>
                      </a:lnTo>
                      <a:lnTo>
                        <a:pt x="453" y="127"/>
                      </a:lnTo>
                      <a:lnTo>
                        <a:pt x="472" y="147"/>
                      </a:lnTo>
                      <a:lnTo>
                        <a:pt x="347" y="134"/>
                      </a:lnTo>
                      <a:lnTo>
                        <a:pt x="307" y="120"/>
                      </a:lnTo>
                      <a:lnTo>
                        <a:pt x="326" y="140"/>
                      </a:lnTo>
                      <a:lnTo>
                        <a:pt x="154" y="12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1" name="Freeform 99">
                  <a:extLst>
                    <a:ext uri="{FF2B5EF4-FFF2-40B4-BE49-F238E27FC236}">
                      <a16:creationId xmlns:a16="http://schemas.microsoft.com/office/drawing/2014/main" id="{40BAF8E1-2473-4112-A73C-A91FF7D3F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" y="2447"/>
                  <a:ext cx="194" cy="61"/>
                </a:xfrm>
                <a:custGeom>
                  <a:avLst/>
                  <a:gdLst>
                    <a:gd name="T0" fmla="*/ 1 w 388"/>
                    <a:gd name="T1" fmla="*/ 1 h 122"/>
                    <a:gd name="T2" fmla="*/ 1 w 388"/>
                    <a:gd name="T3" fmla="*/ 0 h 122"/>
                    <a:gd name="T4" fmla="*/ 1 w 388"/>
                    <a:gd name="T5" fmla="*/ 1 h 122"/>
                    <a:gd name="T6" fmla="*/ 0 w 388"/>
                    <a:gd name="T7" fmla="*/ 1 h 122"/>
                    <a:gd name="T8" fmla="*/ 1 w 388"/>
                    <a:gd name="T9" fmla="*/ 1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122"/>
                    <a:gd name="T17" fmla="*/ 388 w 38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122">
                      <a:moveTo>
                        <a:pt x="50" y="92"/>
                      </a:moveTo>
                      <a:lnTo>
                        <a:pt x="388" y="0"/>
                      </a:lnTo>
                      <a:lnTo>
                        <a:pt x="289" y="56"/>
                      </a:lnTo>
                      <a:lnTo>
                        <a:pt x="0" y="122"/>
                      </a:lnTo>
                      <a:lnTo>
                        <a:pt x="50" y="9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2" name="Freeform 100">
                  <a:extLst>
                    <a:ext uri="{FF2B5EF4-FFF2-40B4-BE49-F238E27FC236}">
                      <a16:creationId xmlns:a16="http://schemas.microsoft.com/office/drawing/2014/main" id="{739A7420-ADE8-4BA2-BFFE-95EA7BFD3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9" y="2318"/>
                  <a:ext cx="251" cy="174"/>
                </a:xfrm>
                <a:custGeom>
                  <a:avLst/>
                  <a:gdLst>
                    <a:gd name="T0" fmla="*/ 0 w 502"/>
                    <a:gd name="T1" fmla="*/ 1 h 348"/>
                    <a:gd name="T2" fmla="*/ 1 w 502"/>
                    <a:gd name="T3" fmla="*/ 1 h 348"/>
                    <a:gd name="T4" fmla="*/ 1 w 502"/>
                    <a:gd name="T5" fmla="*/ 0 h 348"/>
                    <a:gd name="T6" fmla="*/ 1 w 502"/>
                    <a:gd name="T7" fmla="*/ 1 h 348"/>
                    <a:gd name="T8" fmla="*/ 1 w 502"/>
                    <a:gd name="T9" fmla="*/ 1 h 348"/>
                    <a:gd name="T10" fmla="*/ 1 w 502"/>
                    <a:gd name="T11" fmla="*/ 1 h 348"/>
                    <a:gd name="T12" fmla="*/ 1 w 502"/>
                    <a:gd name="T13" fmla="*/ 1 h 348"/>
                    <a:gd name="T14" fmla="*/ 1 w 502"/>
                    <a:gd name="T15" fmla="*/ 1 h 348"/>
                    <a:gd name="T16" fmla="*/ 1 w 502"/>
                    <a:gd name="T17" fmla="*/ 1 h 348"/>
                    <a:gd name="T18" fmla="*/ 0 w 502"/>
                    <a:gd name="T19" fmla="*/ 1 h 3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2"/>
                    <a:gd name="T31" fmla="*/ 0 h 348"/>
                    <a:gd name="T32" fmla="*/ 502 w 502"/>
                    <a:gd name="T33" fmla="*/ 348 h 3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2" h="348">
                      <a:moveTo>
                        <a:pt x="0" y="348"/>
                      </a:moveTo>
                      <a:lnTo>
                        <a:pt x="360" y="224"/>
                      </a:lnTo>
                      <a:lnTo>
                        <a:pt x="502" y="0"/>
                      </a:lnTo>
                      <a:lnTo>
                        <a:pt x="391" y="68"/>
                      </a:lnTo>
                      <a:lnTo>
                        <a:pt x="366" y="92"/>
                      </a:lnTo>
                      <a:lnTo>
                        <a:pt x="366" y="66"/>
                      </a:lnTo>
                      <a:lnTo>
                        <a:pt x="241" y="161"/>
                      </a:lnTo>
                      <a:lnTo>
                        <a:pt x="249" y="134"/>
                      </a:lnTo>
                      <a:lnTo>
                        <a:pt x="113" y="219"/>
                      </a:lnTo>
                      <a:lnTo>
                        <a:pt x="0" y="3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3656" name="Freeform 101">
              <a:extLst>
                <a:ext uri="{FF2B5EF4-FFF2-40B4-BE49-F238E27FC236}">
                  <a16:creationId xmlns:a16="http://schemas.microsoft.com/office/drawing/2014/main" id="{72F1D349-518F-43E5-BFDC-F5361752F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2482"/>
              <a:ext cx="85" cy="76"/>
            </a:xfrm>
            <a:custGeom>
              <a:avLst/>
              <a:gdLst>
                <a:gd name="T0" fmla="*/ 1 w 169"/>
                <a:gd name="T1" fmla="*/ 0 h 151"/>
                <a:gd name="T2" fmla="*/ 1 w 169"/>
                <a:gd name="T3" fmla="*/ 1 h 151"/>
                <a:gd name="T4" fmla="*/ 1 w 169"/>
                <a:gd name="T5" fmla="*/ 1 h 151"/>
                <a:gd name="T6" fmla="*/ 1 w 169"/>
                <a:gd name="T7" fmla="*/ 1 h 151"/>
                <a:gd name="T8" fmla="*/ 1 w 169"/>
                <a:gd name="T9" fmla="*/ 1 h 151"/>
                <a:gd name="T10" fmla="*/ 1 w 169"/>
                <a:gd name="T11" fmla="*/ 1 h 151"/>
                <a:gd name="T12" fmla="*/ 1 w 169"/>
                <a:gd name="T13" fmla="*/ 1 h 151"/>
                <a:gd name="T14" fmla="*/ 1 w 169"/>
                <a:gd name="T15" fmla="*/ 1 h 151"/>
                <a:gd name="T16" fmla="*/ 1 w 169"/>
                <a:gd name="T17" fmla="*/ 1 h 151"/>
                <a:gd name="T18" fmla="*/ 1 w 169"/>
                <a:gd name="T19" fmla="*/ 1 h 151"/>
                <a:gd name="T20" fmla="*/ 1 w 169"/>
                <a:gd name="T21" fmla="*/ 1 h 151"/>
                <a:gd name="T22" fmla="*/ 1 w 169"/>
                <a:gd name="T23" fmla="*/ 1 h 151"/>
                <a:gd name="T24" fmla="*/ 1 w 169"/>
                <a:gd name="T25" fmla="*/ 1 h 151"/>
                <a:gd name="T26" fmla="*/ 1 w 169"/>
                <a:gd name="T27" fmla="*/ 1 h 151"/>
                <a:gd name="T28" fmla="*/ 1 w 169"/>
                <a:gd name="T29" fmla="*/ 1 h 151"/>
                <a:gd name="T30" fmla="*/ 1 w 169"/>
                <a:gd name="T31" fmla="*/ 1 h 151"/>
                <a:gd name="T32" fmla="*/ 0 w 169"/>
                <a:gd name="T33" fmla="*/ 1 h 151"/>
                <a:gd name="T34" fmla="*/ 0 w 169"/>
                <a:gd name="T35" fmla="*/ 1 h 151"/>
                <a:gd name="T36" fmla="*/ 1 w 169"/>
                <a:gd name="T37" fmla="*/ 1 h 151"/>
                <a:gd name="T38" fmla="*/ 1 w 169"/>
                <a:gd name="T39" fmla="*/ 1 h 151"/>
                <a:gd name="T40" fmla="*/ 1 w 169"/>
                <a:gd name="T41" fmla="*/ 1 h 151"/>
                <a:gd name="T42" fmla="*/ 1 w 169"/>
                <a:gd name="T43" fmla="*/ 1 h 151"/>
                <a:gd name="T44" fmla="*/ 1 w 169"/>
                <a:gd name="T45" fmla="*/ 1 h 151"/>
                <a:gd name="T46" fmla="*/ 1 w 169"/>
                <a:gd name="T47" fmla="*/ 0 h 15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9"/>
                <a:gd name="T73" fmla="*/ 0 h 151"/>
                <a:gd name="T74" fmla="*/ 169 w 169"/>
                <a:gd name="T75" fmla="*/ 151 h 15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9" h="151">
                  <a:moveTo>
                    <a:pt x="149" y="0"/>
                  </a:moveTo>
                  <a:lnTo>
                    <a:pt x="139" y="11"/>
                  </a:lnTo>
                  <a:lnTo>
                    <a:pt x="128" y="28"/>
                  </a:lnTo>
                  <a:lnTo>
                    <a:pt x="123" y="42"/>
                  </a:lnTo>
                  <a:lnTo>
                    <a:pt x="118" y="59"/>
                  </a:lnTo>
                  <a:lnTo>
                    <a:pt x="118" y="75"/>
                  </a:lnTo>
                  <a:lnTo>
                    <a:pt x="123" y="91"/>
                  </a:lnTo>
                  <a:lnTo>
                    <a:pt x="130" y="105"/>
                  </a:lnTo>
                  <a:lnTo>
                    <a:pt x="142" y="116"/>
                  </a:lnTo>
                  <a:lnTo>
                    <a:pt x="156" y="124"/>
                  </a:lnTo>
                  <a:lnTo>
                    <a:pt x="169" y="133"/>
                  </a:lnTo>
                  <a:lnTo>
                    <a:pt x="41" y="151"/>
                  </a:lnTo>
                  <a:lnTo>
                    <a:pt x="27" y="145"/>
                  </a:lnTo>
                  <a:lnTo>
                    <a:pt x="16" y="137"/>
                  </a:lnTo>
                  <a:lnTo>
                    <a:pt x="8" y="126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3" y="78"/>
                  </a:lnTo>
                  <a:lnTo>
                    <a:pt x="7" y="66"/>
                  </a:lnTo>
                  <a:lnTo>
                    <a:pt x="11" y="57"/>
                  </a:lnTo>
                  <a:lnTo>
                    <a:pt x="18" y="46"/>
                  </a:lnTo>
                  <a:lnTo>
                    <a:pt x="24" y="4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57" name="Freeform 102">
              <a:extLst>
                <a:ext uri="{FF2B5EF4-FFF2-40B4-BE49-F238E27FC236}">
                  <a16:creationId xmlns:a16="http://schemas.microsoft.com/office/drawing/2014/main" id="{557B718C-595A-484B-A892-F07D1A03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2493"/>
              <a:ext cx="36" cy="62"/>
            </a:xfrm>
            <a:custGeom>
              <a:avLst/>
              <a:gdLst>
                <a:gd name="T0" fmla="*/ 1 w 70"/>
                <a:gd name="T1" fmla="*/ 0 h 124"/>
                <a:gd name="T2" fmla="*/ 1 w 70"/>
                <a:gd name="T3" fmla="*/ 1 h 124"/>
                <a:gd name="T4" fmla="*/ 1 w 70"/>
                <a:gd name="T5" fmla="*/ 1 h 124"/>
                <a:gd name="T6" fmla="*/ 1 w 70"/>
                <a:gd name="T7" fmla="*/ 1 h 124"/>
                <a:gd name="T8" fmla="*/ 1 w 70"/>
                <a:gd name="T9" fmla="*/ 1 h 124"/>
                <a:gd name="T10" fmla="*/ 1 w 70"/>
                <a:gd name="T11" fmla="*/ 1 h 124"/>
                <a:gd name="T12" fmla="*/ 1 w 70"/>
                <a:gd name="T13" fmla="*/ 1 h 124"/>
                <a:gd name="T14" fmla="*/ 1 w 70"/>
                <a:gd name="T15" fmla="*/ 1 h 124"/>
                <a:gd name="T16" fmla="*/ 1 w 70"/>
                <a:gd name="T17" fmla="*/ 1 h 124"/>
                <a:gd name="T18" fmla="*/ 1 w 70"/>
                <a:gd name="T19" fmla="*/ 1 h 124"/>
                <a:gd name="T20" fmla="*/ 1 w 70"/>
                <a:gd name="T21" fmla="*/ 1 h 124"/>
                <a:gd name="T22" fmla="*/ 1 w 70"/>
                <a:gd name="T23" fmla="*/ 1 h 124"/>
                <a:gd name="T24" fmla="*/ 1 w 70"/>
                <a:gd name="T25" fmla="*/ 1 h 124"/>
                <a:gd name="T26" fmla="*/ 1 w 70"/>
                <a:gd name="T27" fmla="*/ 1 h 124"/>
                <a:gd name="T28" fmla="*/ 1 w 70"/>
                <a:gd name="T29" fmla="*/ 1 h 124"/>
                <a:gd name="T30" fmla="*/ 1 w 70"/>
                <a:gd name="T31" fmla="*/ 1 h 124"/>
                <a:gd name="T32" fmla="*/ 0 w 70"/>
                <a:gd name="T33" fmla="*/ 1 h 124"/>
                <a:gd name="T34" fmla="*/ 0 w 70"/>
                <a:gd name="T35" fmla="*/ 1 h 124"/>
                <a:gd name="T36" fmla="*/ 1 w 70"/>
                <a:gd name="T37" fmla="*/ 1 h 124"/>
                <a:gd name="T38" fmla="*/ 1 w 70"/>
                <a:gd name="T39" fmla="*/ 1 h 124"/>
                <a:gd name="T40" fmla="*/ 1 w 70"/>
                <a:gd name="T41" fmla="*/ 1 h 124"/>
                <a:gd name="T42" fmla="*/ 1 w 70"/>
                <a:gd name="T43" fmla="*/ 1 h 124"/>
                <a:gd name="T44" fmla="*/ 1 w 70"/>
                <a:gd name="T45" fmla="*/ 1 h 124"/>
                <a:gd name="T46" fmla="*/ 1 w 70"/>
                <a:gd name="T47" fmla="*/ 0 h 1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0"/>
                <a:gd name="T73" fmla="*/ 0 h 124"/>
                <a:gd name="T74" fmla="*/ 70 w 70"/>
                <a:gd name="T75" fmla="*/ 124 h 12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0" h="124">
                  <a:moveTo>
                    <a:pt x="46" y="0"/>
                  </a:moveTo>
                  <a:lnTo>
                    <a:pt x="38" y="18"/>
                  </a:lnTo>
                  <a:lnTo>
                    <a:pt x="32" y="31"/>
                  </a:lnTo>
                  <a:lnTo>
                    <a:pt x="26" y="47"/>
                  </a:lnTo>
                  <a:lnTo>
                    <a:pt x="23" y="63"/>
                  </a:lnTo>
                  <a:lnTo>
                    <a:pt x="26" y="80"/>
                  </a:lnTo>
                  <a:lnTo>
                    <a:pt x="33" y="92"/>
                  </a:lnTo>
                  <a:lnTo>
                    <a:pt x="43" y="101"/>
                  </a:lnTo>
                  <a:lnTo>
                    <a:pt x="53" y="110"/>
                  </a:lnTo>
                  <a:lnTo>
                    <a:pt x="70" y="121"/>
                  </a:lnTo>
                  <a:lnTo>
                    <a:pt x="46" y="124"/>
                  </a:lnTo>
                  <a:lnTo>
                    <a:pt x="36" y="120"/>
                  </a:lnTo>
                  <a:lnTo>
                    <a:pt x="26" y="115"/>
                  </a:lnTo>
                  <a:lnTo>
                    <a:pt x="16" y="107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3" y="48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19"/>
                  </a:lnTo>
                  <a:lnTo>
                    <a:pt x="25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F09D215E-1899-4777-9141-B24AFC766FC5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646171"/>
            <a:ext cx="1600200" cy="527050"/>
            <a:chOff x="882" y="2318"/>
            <a:chExt cx="538" cy="284"/>
          </a:xfrm>
        </p:grpSpPr>
        <p:grpSp>
          <p:nvGrpSpPr>
            <p:cNvPr id="23637" name="Group 104">
              <a:extLst>
                <a:ext uri="{FF2B5EF4-FFF2-40B4-BE49-F238E27FC236}">
                  <a16:creationId xmlns:a16="http://schemas.microsoft.com/office/drawing/2014/main" id="{F4BB6D44-BFAF-4AB7-A6E5-90A92C8C0E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" y="2318"/>
              <a:ext cx="538" cy="284"/>
              <a:chOff x="882" y="2318"/>
              <a:chExt cx="538" cy="284"/>
            </a:xfrm>
          </p:grpSpPr>
          <p:grpSp>
            <p:nvGrpSpPr>
              <p:cNvPr id="23640" name="Group 105">
                <a:extLst>
                  <a:ext uri="{FF2B5EF4-FFF2-40B4-BE49-F238E27FC236}">
                    <a16:creationId xmlns:a16="http://schemas.microsoft.com/office/drawing/2014/main" id="{39F10154-4B0D-4781-B5F4-BDF7349E65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2" y="2401"/>
                <a:ext cx="528" cy="201"/>
                <a:chOff x="882" y="2401"/>
                <a:chExt cx="528" cy="201"/>
              </a:xfrm>
            </p:grpSpPr>
            <p:grpSp>
              <p:nvGrpSpPr>
                <p:cNvPr id="23645" name="Group 106">
                  <a:extLst>
                    <a:ext uri="{FF2B5EF4-FFF2-40B4-BE49-F238E27FC236}">
                      <a16:creationId xmlns:a16="http://schemas.microsoft.com/office/drawing/2014/main" id="{9C011D22-EB3B-4929-A183-EF6F80F9A2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" y="2527"/>
                  <a:ext cx="33" cy="75"/>
                  <a:chOff x="882" y="2527"/>
                  <a:chExt cx="33" cy="75"/>
                </a:xfrm>
              </p:grpSpPr>
              <p:sp>
                <p:nvSpPr>
                  <p:cNvPr id="23652" name="Freeform 107">
                    <a:extLst>
                      <a:ext uri="{FF2B5EF4-FFF2-40B4-BE49-F238E27FC236}">
                        <a16:creationId xmlns:a16="http://schemas.microsoft.com/office/drawing/2014/main" id="{D5995AE2-D187-4945-8403-98979C474C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2527"/>
                    <a:ext cx="9" cy="75"/>
                  </a:xfrm>
                  <a:custGeom>
                    <a:avLst/>
                    <a:gdLst>
                      <a:gd name="T0" fmla="*/ 0 w 19"/>
                      <a:gd name="T1" fmla="*/ 0 h 148"/>
                      <a:gd name="T2" fmla="*/ 0 w 19"/>
                      <a:gd name="T3" fmla="*/ 1 h 148"/>
                      <a:gd name="T4" fmla="*/ 0 w 19"/>
                      <a:gd name="T5" fmla="*/ 1 h 148"/>
                      <a:gd name="T6" fmla="*/ 0 w 19"/>
                      <a:gd name="T7" fmla="*/ 1 h 148"/>
                      <a:gd name="T8" fmla="*/ 0 w 19"/>
                      <a:gd name="T9" fmla="*/ 0 h 1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148"/>
                      <a:gd name="T17" fmla="*/ 19 w 19"/>
                      <a:gd name="T18" fmla="*/ 148 h 14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148">
                        <a:moveTo>
                          <a:pt x="5" y="0"/>
                        </a:moveTo>
                        <a:lnTo>
                          <a:pt x="0" y="81"/>
                        </a:lnTo>
                        <a:lnTo>
                          <a:pt x="19" y="148"/>
                        </a:lnTo>
                        <a:lnTo>
                          <a:pt x="19" y="76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53" name="Freeform 108">
                    <a:extLst>
                      <a:ext uri="{FF2B5EF4-FFF2-40B4-BE49-F238E27FC236}">
                        <a16:creationId xmlns:a16="http://schemas.microsoft.com/office/drawing/2014/main" id="{E3192DA9-CF90-48B2-A356-333FB6C7DC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27"/>
                    <a:ext cx="26" cy="46"/>
                  </a:xfrm>
                  <a:custGeom>
                    <a:avLst/>
                    <a:gdLst>
                      <a:gd name="T0" fmla="*/ 1 w 51"/>
                      <a:gd name="T1" fmla="*/ 0 h 90"/>
                      <a:gd name="T2" fmla="*/ 1 w 51"/>
                      <a:gd name="T3" fmla="*/ 1 h 90"/>
                      <a:gd name="T4" fmla="*/ 0 w 51"/>
                      <a:gd name="T5" fmla="*/ 1 h 90"/>
                      <a:gd name="T6" fmla="*/ 0 w 51"/>
                      <a:gd name="T7" fmla="*/ 1 h 90"/>
                      <a:gd name="T8" fmla="*/ 1 w 51"/>
                      <a:gd name="T9" fmla="*/ 0 h 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90"/>
                      <a:gd name="T17" fmla="*/ 51 w 51"/>
                      <a:gd name="T18" fmla="*/ 90 h 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90">
                        <a:moveTo>
                          <a:pt x="51" y="0"/>
                        </a:moveTo>
                        <a:lnTo>
                          <a:pt x="46" y="79"/>
                        </a:lnTo>
                        <a:lnTo>
                          <a:pt x="0" y="90"/>
                        </a:lnTo>
                        <a:lnTo>
                          <a:pt x="0" y="6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54" name="Freeform 109">
                    <a:extLst>
                      <a:ext uri="{FF2B5EF4-FFF2-40B4-BE49-F238E27FC236}">
                        <a16:creationId xmlns:a16="http://schemas.microsoft.com/office/drawing/2014/main" id="{5BAEB0C7-C4EC-47FD-A717-F9BDA57CFC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68"/>
                    <a:ext cx="33" cy="33"/>
                  </a:xfrm>
                  <a:custGeom>
                    <a:avLst/>
                    <a:gdLst>
                      <a:gd name="T0" fmla="*/ 0 w 66"/>
                      <a:gd name="T1" fmla="*/ 1 h 66"/>
                      <a:gd name="T2" fmla="*/ 1 w 66"/>
                      <a:gd name="T3" fmla="*/ 0 h 66"/>
                      <a:gd name="T4" fmla="*/ 1 w 66"/>
                      <a:gd name="T5" fmla="*/ 1 h 66"/>
                      <a:gd name="T6" fmla="*/ 1 w 66"/>
                      <a:gd name="T7" fmla="*/ 1 h 66"/>
                      <a:gd name="T8" fmla="*/ 0 w 66"/>
                      <a:gd name="T9" fmla="*/ 1 h 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66"/>
                      <a:gd name="T17" fmla="*/ 66 w 66"/>
                      <a:gd name="T18" fmla="*/ 66 h 6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66">
                        <a:moveTo>
                          <a:pt x="0" y="11"/>
                        </a:moveTo>
                        <a:lnTo>
                          <a:pt x="47" y="0"/>
                        </a:lnTo>
                        <a:lnTo>
                          <a:pt x="66" y="66"/>
                        </a:lnTo>
                        <a:lnTo>
                          <a:pt x="7" y="3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646" name="Freeform 110">
                  <a:extLst>
                    <a:ext uri="{FF2B5EF4-FFF2-40B4-BE49-F238E27FC236}">
                      <a16:creationId xmlns:a16="http://schemas.microsoft.com/office/drawing/2014/main" id="{3832782C-738E-4914-8AC5-BC5668F65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410"/>
                  <a:ext cx="448" cy="169"/>
                </a:xfrm>
                <a:custGeom>
                  <a:avLst/>
                  <a:gdLst>
                    <a:gd name="T0" fmla="*/ 0 w 897"/>
                    <a:gd name="T1" fmla="*/ 1 h 338"/>
                    <a:gd name="T2" fmla="*/ 0 w 897"/>
                    <a:gd name="T3" fmla="*/ 1 h 338"/>
                    <a:gd name="T4" fmla="*/ 0 w 897"/>
                    <a:gd name="T5" fmla="*/ 1 h 338"/>
                    <a:gd name="T6" fmla="*/ 0 w 897"/>
                    <a:gd name="T7" fmla="*/ 1 h 338"/>
                    <a:gd name="T8" fmla="*/ 0 w 897"/>
                    <a:gd name="T9" fmla="*/ 1 h 338"/>
                    <a:gd name="T10" fmla="*/ 0 w 897"/>
                    <a:gd name="T11" fmla="*/ 1 h 338"/>
                    <a:gd name="T12" fmla="*/ 0 w 897"/>
                    <a:gd name="T13" fmla="*/ 1 h 338"/>
                    <a:gd name="T14" fmla="*/ 0 w 897"/>
                    <a:gd name="T15" fmla="*/ 1 h 338"/>
                    <a:gd name="T16" fmla="*/ 0 w 897"/>
                    <a:gd name="T17" fmla="*/ 0 h 338"/>
                    <a:gd name="T18" fmla="*/ 0 w 897"/>
                    <a:gd name="T19" fmla="*/ 1 h 338"/>
                    <a:gd name="T20" fmla="*/ 0 w 897"/>
                    <a:gd name="T21" fmla="*/ 1 h 3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97"/>
                    <a:gd name="T34" fmla="*/ 0 h 338"/>
                    <a:gd name="T35" fmla="*/ 897 w 897"/>
                    <a:gd name="T36" fmla="*/ 338 h 33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97" h="338">
                      <a:moveTo>
                        <a:pt x="16" y="338"/>
                      </a:moveTo>
                      <a:lnTo>
                        <a:pt x="8" y="334"/>
                      </a:lnTo>
                      <a:lnTo>
                        <a:pt x="2" y="330"/>
                      </a:lnTo>
                      <a:lnTo>
                        <a:pt x="0" y="322"/>
                      </a:lnTo>
                      <a:lnTo>
                        <a:pt x="0" y="314"/>
                      </a:lnTo>
                      <a:lnTo>
                        <a:pt x="2" y="303"/>
                      </a:lnTo>
                      <a:lnTo>
                        <a:pt x="6" y="298"/>
                      </a:lnTo>
                      <a:lnTo>
                        <a:pt x="14" y="292"/>
                      </a:lnTo>
                      <a:lnTo>
                        <a:pt x="862" y="0"/>
                      </a:lnTo>
                      <a:lnTo>
                        <a:pt x="897" y="222"/>
                      </a:lnTo>
                      <a:lnTo>
                        <a:pt x="16" y="33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7" name="Freeform 111">
                  <a:extLst>
                    <a:ext uri="{FF2B5EF4-FFF2-40B4-BE49-F238E27FC236}">
                      <a16:creationId xmlns:a16="http://schemas.microsoft.com/office/drawing/2014/main" id="{5862554F-691D-48D8-8B8E-FB604F6A2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11"/>
                  <a:ext cx="130" cy="85"/>
                </a:xfrm>
                <a:custGeom>
                  <a:avLst/>
                  <a:gdLst>
                    <a:gd name="T0" fmla="*/ 0 w 261"/>
                    <a:gd name="T1" fmla="*/ 1 h 169"/>
                    <a:gd name="T2" fmla="*/ 0 w 261"/>
                    <a:gd name="T3" fmla="*/ 1 h 169"/>
                    <a:gd name="T4" fmla="*/ 0 w 261"/>
                    <a:gd name="T5" fmla="*/ 1 h 169"/>
                    <a:gd name="T6" fmla="*/ 0 w 261"/>
                    <a:gd name="T7" fmla="*/ 1 h 169"/>
                    <a:gd name="T8" fmla="*/ 0 w 261"/>
                    <a:gd name="T9" fmla="*/ 1 h 169"/>
                    <a:gd name="T10" fmla="*/ 0 w 261"/>
                    <a:gd name="T11" fmla="*/ 0 h 169"/>
                    <a:gd name="T12" fmla="*/ 0 w 261"/>
                    <a:gd name="T13" fmla="*/ 1 h 1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1"/>
                    <a:gd name="T22" fmla="*/ 0 h 169"/>
                    <a:gd name="T23" fmla="*/ 261 w 261"/>
                    <a:gd name="T24" fmla="*/ 169 h 16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1" h="169">
                      <a:moveTo>
                        <a:pt x="261" y="163"/>
                      </a:moveTo>
                      <a:lnTo>
                        <a:pt x="241" y="169"/>
                      </a:lnTo>
                      <a:lnTo>
                        <a:pt x="124" y="37"/>
                      </a:lnTo>
                      <a:lnTo>
                        <a:pt x="0" y="60"/>
                      </a:lnTo>
                      <a:lnTo>
                        <a:pt x="16" y="38"/>
                      </a:lnTo>
                      <a:lnTo>
                        <a:pt x="143" y="0"/>
                      </a:lnTo>
                      <a:lnTo>
                        <a:pt x="261" y="16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8" name="Freeform 112">
                  <a:extLst>
                    <a:ext uri="{FF2B5EF4-FFF2-40B4-BE49-F238E27FC236}">
                      <a16:creationId xmlns:a16="http://schemas.microsoft.com/office/drawing/2014/main" id="{E116D905-4783-4C3F-956D-E233243CC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" y="2403"/>
                  <a:ext cx="126" cy="123"/>
                </a:xfrm>
                <a:custGeom>
                  <a:avLst/>
                  <a:gdLst>
                    <a:gd name="T0" fmla="*/ 1 w 252"/>
                    <a:gd name="T1" fmla="*/ 0 h 247"/>
                    <a:gd name="T2" fmla="*/ 1 w 252"/>
                    <a:gd name="T3" fmla="*/ 0 h 247"/>
                    <a:gd name="T4" fmla="*/ 1 w 252"/>
                    <a:gd name="T5" fmla="*/ 0 h 247"/>
                    <a:gd name="T6" fmla="*/ 1 w 252"/>
                    <a:gd name="T7" fmla="*/ 0 h 247"/>
                    <a:gd name="T8" fmla="*/ 1 w 252"/>
                    <a:gd name="T9" fmla="*/ 0 h 247"/>
                    <a:gd name="T10" fmla="*/ 1 w 252"/>
                    <a:gd name="T11" fmla="*/ 0 h 247"/>
                    <a:gd name="T12" fmla="*/ 1 w 252"/>
                    <a:gd name="T13" fmla="*/ 0 h 247"/>
                    <a:gd name="T14" fmla="*/ 0 w 252"/>
                    <a:gd name="T15" fmla="*/ 0 h 247"/>
                    <a:gd name="T16" fmla="*/ 1 w 252"/>
                    <a:gd name="T17" fmla="*/ 0 h 247"/>
                    <a:gd name="T18" fmla="*/ 1 w 252"/>
                    <a:gd name="T19" fmla="*/ 0 h 247"/>
                    <a:gd name="T20" fmla="*/ 1 w 252"/>
                    <a:gd name="T21" fmla="*/ 0 h 247"/>
                    <a:gd name="T22" fmla="*/ 1 w 252"/>
                    <a:gd name="T23" fmla="*/ 0 h 247"/>
                    <a:gd name="T24" fmla="*/ 1 w 252"/>
                    <a:gd name="T25" fmla="*/ 0 h 247"/>
                    <a:gd name="T26" fmla="*/ 1 w 252"/>
                    <a:gd name="T27" fmla="*/ 0 h 247"/>
                    <a:gd name="T28" fmla="*/ 1 w 252"/>
                    <a:gd name="T29" fmla="*/ 0 h 247"/>
                    <a:gd name="T30" fmla="*/ 1 w 252"/>
                    <a:gd name="T31" fmla="*/ 0 h 247"/>
                    <a:gd name="T32" fmla="*/ 1 w 252"/>
                    <a:gd name="T33" fmla="*/ 0 h 247"/>
                    <a:gd name="T34" fmla="*/ 1 w 252"/>
                    <a:gd name="T35" fmla="*/ 0 h 247"/>
                    <a:gd name="T36" fmla="*/ 1 w 252"/>
                    <a:gd name="T37" fmla="*/ 0 h 247"/>
                    <a:gd name="T38" fmla="*/ 1 w 252"/>
                    <a:gd name="T39" fmla="*/ 0 h 247"/>
                    <a:gd name="T40" fmla="*/ 1 w 252"/>
                    <a:gd name="T41" fmla="*/ 0 h 24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2"/>
                    <a:gd name="T64" fmla="*/ 0 h 247"/>
                    <a:gd name="T65" fmla="*/ 252 w 252"/>
                    <a:gd name="T66" fmla="*/ 247 h 24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2" h="247">
                      <a:moveTo>
                        <a:pt x="178" y="0"/>
                      </a:moveTo>
                      <a:lnTo>
                        <a:pt x="47" y="47"/>
                      </a:lnTo>
                      <a:lnTo>
                        <a:pt x="35" y="56"/>
                      </a:lnTo>
                      <a:lnTo>
                        <a:pt x="22" y="71"/>
                      </a:lnTo>
                      <a:lnTo>
                        <a:pt x="14" y="86"/>
                      </a:lnTo>
                      <a:lnTo>
                        <a:pt x="7" y="101"/>
                      </a:lnTo>
                      <a:lnTo>
                        <a:pt x="1" y="122"/>
                      </a:lnTo>
                      <a:lnTo>
                        <a:pt x="0" y="141"/>
                      </a:lnTo>
                      <a:lnTo>
                        <a:pt x="5" y="166"/>
                      </a:lnTo>
                      <a:lnTo>
                        <a:pt x="14" y="187"/>
                      </a:lnTo>
                      <a:lnTo>
                        <a:pt x="25" y="206"/>
                      </a:lnTo>
                      <a:lnTo>
                        <a:pt x="38" y="222"/>
                      </a:lnTo>
                      <a:lnTo>
                        <a:pt x="54" y="234"/>
                      </a:lnTo>
                      <a:lnTo>
                        <a:pt x="70" y="241"/>
                      </a:lnTo>
                      <a:lnTo>
                        <a:pt x="86" y="247"/>
                      </a:lnTo>
                      <a:lnTo>
                        <a:pt x="252" y="227"/>
                      </a:lnTo>
                      <a:lnTo>
                        <a:pt x="154" y="46"/>
                      </a:lnTo>
                      <a:lnTo>
                        <a:pt x="34" y="70"/>
                      </a:lnTo>
                      <a:lnTo>
                        <a:pt x="44" y="55"/>
                      </a:lnTo>
                      <a:lnTo>
                        <a:pt x="161" y="2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9" name="Freeform 113">
                  <a:extLst>
                    <a:ext uri="{FF2B5EF4-FFF2-40B4-BE49-F238E27FC236}">
                      <a16:creationId xmlns:a16="http://schemas.microsoft.com/office/drawing/2014/main" id="{EB870B7D-D3DB-4443-B7E2-F45958058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7" y="2425"/>
                  <a:ext cx="63" cy="92"/>
                </a:xfrm>
                <a:custGeom>
                  <a:avLst/>
                  <a:gdLst>
                    <a:gd name="T0" fmla="*/ 1 w 126"/>
                    <a:gd name="T1" fmla="*/ 0 h 183"/>
                    <a:gd name="T2" fmla="*/ 1 w 126"/>
                    <a:gd name="T3" fmla="*/ 1 h 183"/>
                    <a:gd name="T4" fmla="*/ 1 w 126"/>
                    <a:gd name="T5" fmla="*/ 1 h 183"/>
                    <a:gd name="T6" fmla="*/ 1 w 126"/>
                    <a:gd name="T7" fmla="*/ 1 h 183"/>
                    <a:gd name="T8" fmla="*/ 1 w 126"/>
                    <a:gd name="T9" fmla="*/ 1 h 183"/>
                    <a:gd name="T10" fmla="*/ 1 w 126"/>
                    <a:gd name="T11" fmla="*/ 1 h 183"/>
                    <a:gd name="T12" fmla="*/ 1 w 126"/>
                    <a:gd name="T13" fmla="*/ 1 h 183"/>
                    <a:gd name="T14" fmla="*/ 1 w 126"/>
                    <a:gd name="T15" fmla="*/ 1 h 183"/>
                    <a:gd name="T16" fmla="*/ 1 w 126"/>
                    <a:gd name="T17" fmla="*/ 1 h 183"/>
                    <a:gd name="T18" fmla="*/ 1 w 126"/>
                    <a:gd name="T19" fmla="*/ 1 h 183"/>
                    <a:gd name="T20" fmla="*/ 1 w 126"/>
                    <a:gd name="T21" fmla="*/ 1 h 183"/>
                    <a:gd name="T22" fmla="*/ 1 w 126"/>
                    <a:gd name="T23" fmla="*/ 1 h 183"/>
                    <a:gd name="T24" fmla="*/ 1 w 126"/>
                    <a:gd name="T25" fmla="*/ 1 h 183"/>
                    <a:gd name="T26" fmla="*/ 1 w 126"/>
                    <a:gd name="T27" fmla="*/ 1 h 183"/>
                    <a:gd name="T28" fmla="*/ 1 w 126"/>
                    <a:gd name="T29" fmla="*/ 1 h 183"/>
                    <a:gd name="T30" fmla="*/ 1 w 126"/>
                    <a:gd name="T31" fmla="*/ 1 h 183"/>
                    <a:gd name="T32" fmla="*/ 0 w 126"/>
                    <a:gd name="T33" fmla="*/ 1 h 183"/>
                    <a:gd name="T34" fmla="*/ 1 w 126"/>
                    <a:gd name="T35" fmla="*/ 1 h 183"/>
                    <a:gd name="T36" fmla="*/ 1 w 126"/>
                    <a:gd name="T37" fmla="*/ 0 h 18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6"/>
                    <a:gd name="T58" fmla="*/ 0 h 183"/>
                    <a:gd name="T59" fmla="*/ 126 w 126"/>
                    <a:gd name="T60" fmla="*/ 183 h 18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6" h="183">
                      <a:moveTo>
                        <a:pt x="4" y="0"/>
                      </a:moveTo>
                      <a:lnTo>
                        <a:pt x="126" y="150"/>
                      </a:lnTo>
                      <a:lnTo>
                        <a:pt x="118" y="164"/>
                      </a:lnTo>
                      <a:lnTo>
                        <a:pt x="109" y="178"/>
                      </a:lnTo>
                      <a:lnTo>
                        <a:pt x="99" y="183"/>
                      </a:lnTo>
                      <a:lnTo>
                        <a:pt x="88" y="182"/>
                      </a:lnTo>
                      <a:lnTo>
                        <a:pt x="74" y="173"/>
                      </a:lnTo>
                      <a:lnTo>
                        <a:pt x="60" y="163"/>
                      </a:lnTo>
                      <a:lnTo>
                        <a:pt x="49" y="151"/>
                      </a:lnTo>
                      <a:lnTo>
                        <a:pt x="38" y="138"/>
                      </a:lnTo>
                      <a:lnTo>
                        <a:pt x="32" y="126"/>
                      </a:lnTo>
                      <a:lnTo>
                        <a:pt x="21" y="110"/>
                      </a:lnTo>
                      <a:lnTo>
                        <a:pt x="13" y="94"/>
                      </a:lnTo>
                      <a:lnTo>
                        <a:pt x="8" y="76"/>
                      </a:lnTo>
                      <a:lnTo>
                        <a:pt x="3" y="56"/>
                      </a:lnTo>
                      <a:lnTo>
                        <a:pt x="1" y="40"/>
                      </a:lnTo>
                      <a:lnTo>
                        <a:pt x="0" y="25"/>
                      </a:lnTo>
                      <a:lnTo>
                        <a:pt x="1" y="1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0" name="Freeform 114">
                  <a:extLst>
                    <a:ext uri="{FF2B5EF4-FFF2-40B4-BE49-F238E27FC236}">
                      <a16:creationId xmlns:a16="http://schemas.microsoft.com/office/drawing/2014/main" id="{68445A09-3CB9-4407-B8D0-8DE092278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2" y="2401"/>
                  <a:ext cx="68" cy="92"/>
                </a:xfrm>
                <a:custGeom>
                  <a:avLst/>
                  <a:gdLst>
                    <a:gd name="T0" fmla="*/ 0 w 136"/>
                    <a:gd name="T1" fmla="*/ 1 h 182"/>
                    <a:gd name="T2" fmla="*/ 1 w 136"/>
                    <a:gd name="T3" fmla="*/ 1 h 182"/>
                    <a:gd name="T4" fmla="*/ 1 w 136"/>
                    <a:gd name="T5" fmla="*/ 1 h 182"/>
                    <a:gd name="T6" fmla="*/ 1 w 136"/>
                    <a:gd name="T7" fmla="*/ 1 h 182"/>
                    <a:gd name="T8" fmla="*/ 1 w 136"/>
                    <a:gd name="T9" fmla="*/ 1 h 182"/>
                    <a:gd name="T10" fmla="*/ 1 w 136"/>
                    <a:gd name="T11" fmla="*/ 1 h 182"/>
                    <a:gd name="T12" fmla="*/ 1 w 136"/>
                    <a:gd name="T13" fmla="*/ 1 h 182"/>
                    <a:gd name="T14" fmla="*/ 1 w 136"/>
                    <a:gd name="T15" fmla="*/ 1 h 182"/>
                    <a:gd name="T16" fmla="*/ 1 w 136"/>
                    <a:gd name="T17" fmla="*/ 1 h 182"/>
                    <a:gd name="T18" fmla="*/ 1 w 136"/>
                    <a:gd name="T19" fmla="*/ 1 h 182"/>
                    <a:gd name="T20" fmla="*/ 1 w 136"/>
                    <a:gd name="T21" fmla="*/ 1 h 182"/>
                    <a:gd name="T22" fmla="*/ 1 w 136"/>
                    <a:gd name="T23" fmla="*/ 1 h 182"/>
                    <a:gd name="T24" fmla="*/ 1 w 136"/>
                    <a:gd name="T25" fmla="*/ 1 h 182"/>
                    <a:gd name="T26" fmla="*/ 1 w 136"/>
                    <a:gd name="T27" fmla="*/ 0 h 182"/>
                    <a:gd name="T28" fmla="*/ 1 w 136"/>
                    <a:gd name="T29" fmla="*/ 1 h 182"/>
                    <a:gd name="T30" fmla="*/ 1 w 136"/>
                    <a:gd name="T31" fmla="*/ 1 h 182"/>
                    <a:gd name="T32" fmla="*/ 0 w 136"/>
                    <a:gd name="T33" fmla="*/ 1 h 1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36"/>
                    <a:gd name="T52" fmla="*/ 0 h 182"/>
                    <a:gd name="T53" fmla="*/ 136 w 136"/>
                    <a:gd name="T54" fmla="*/ 182 h 1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36" h="182">
                      <a:moveTo>
                        <a:pt x="0" y="25"/>
                      </a:moveTo>
                      <a:lnTo>
                        <a:pt x="124" y="182"/>
                      </a:lnTo>
                      <a:lnTo>
                        <a:pt x="129" y="168"/>
                      </a:lnTo>
                      <a:lnTo>
                        <a:pt x="135" y="144"/>
                      </a:lnTo>
                      <a:lnTo>
                        <a:pt x="136" y="126"/>
                      </a:lnTo>
                      <a:lnTo>
                        <a:pt x="135" y="110"/>
                      </a:lnTo>
                      <a:lnTo>
                        <a:pt x="130" y="89"/>
                      </a:lnTo>
                      <a:lnTo>
                        <a:pt x="122" y="72"/>
                      </a:lnTo>
                      <a:lnTo>
                        <a:pt x="111" y="53"/>
                      </a:lnTo>
                      <a:lnTo>
                        <a:pt x="99" y="37"/>
                      </a:lnTo>
                      <a:lnTo>
                        <a:pt x="81" y="21"/>
                      </a:lnTo>
                      <a:lnTo>
                        <a:pt x="64" y="11"/>
                      </a:lnTo>
                      <a:lnTo>
                        <a:pt x="46" y="2"/>
                      </a:lnTo>
                      <a:lnTo>
                        <a:pt x="28" y="0"/>
                      </a:lnTo>
                      <a:lnTo>
                        <a:pt x="16" y="3"/>
                      </a:lnTo>
                      <a:lnTo>
                        <a:pt x="8" y="1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1" name="Freeform 115">
                  <a:extLst>
                    <a:ext uri="{FF2B5EF4-FFF2-40B4-BE49-F238E27FC236}">
                      <a16:creationId xmlns:a16="http://schemas.microsoft.com/office/drawing/2014/main" id="{0072E1F2-2BDC-45DF-8892-77650BFD2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549"/>
                  <a:ext cx="31" cy="30"/>
                </a:xfrm>
                <a:custGeom>
                  <a:avLst/>
                  <a:gdLst>
                    <a:gd name="T0" fmla="*/ 0 w 64"/>
                    <a:gd name="T1" fmla="*/ 0 h 61"/>
                    <a:gd name="T2" fmla="*/ 0 w 64"/>
                    <a:gd name="T3" fmla="*/ 0 h 61"/>
                    <a:gd name="T4" fmla="*/ 0 w 64"/>
                    <a:gd name="T5" fmla="*/ 0 h 61"/>
                    <a:gd name="T6" fmla="*/ 0 w 64"/>
                    <a:gd name="T7" fmla="*/ 0 h 61"/>
                    <a:gd name="T8" fmla="*/ 0 w 64"/>
                    <a:gd name="T9" fmla="*/ 0 h 61"/>
                    <a:gd name="T10" fmla="*/ 0 w 64"/>
                    <a:gd name="T11" fmla="*/ 0 h 61"/>
                    <a:gd name="T12" fmla="*/ 0 w 64"/>
                    <a:gd name="T13" fmla="*/ 0 h 61"/>
                    <a:gd name="T14" fmla="*/ 0 w 64"/>
                    <a:gd name="T15" fmla="*/ 0 h 61"/>
                    <a:gd name="T16" fmla="*/ 0 w 64"/>
                    <a:gd name="T17" fmla="*/ 0 h 61"/>
                    <a:gd name="T18" fmla="*/ 0 w 64"/>
                    <a:gd name="T19" fmla="*/ 0 h 61"/>
                    <a:gd name="T20" fmla="*/ 0 w 64"/>
                    <a:gd name="T21" fmla="*/ 0 h 61"/>
                    <a:gd name="T22" fmla="*/ 0 w 64"/>
                    <a:gd name="T23" fmla="*/ 0 h 61"/>
                    <a:gd name="T24" fmla="*/ 0 w 64"/>
                    <a:gd name="T25" fmla="*/ 0 h 61"/>
                    <a:gd name="T26" fmla="*/ 0 w 64"/>
                    <a:gd name="T27" fmla="*/ 0 h 61"/>
                    <a:gd name="T28" fmla="*/ 0 w 64"/>
                    <a:gd name="T29" fmla="*/ 0 h 61"/>
                    <a:gd name="T30" fmla="*/ 0 w 64"/>
                    <a:gd name="T31" fmla="*/ 0 h 61"/>
                    <a:gd name="T32" fmla="*/ 0 w 64"/>
                    <a:gd name="T33" fmla="*/ 0 h 6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4"/>
                    <a:gd name="T52" fmla="*/ 0 h 61"/>
                    <a:gd name="T53" fmla="*/ 64 w 64"/>
                    <a:gd name="T54" fmla="*/ 61 h 6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4" h="61">
                      <a:moveTo>
                        <a:pt x="16" y="61"/>
                      </a:moveTo>
                      <a:lnTo>
                        <a:pt x="8" y="57"/>
                      </a:lnTo>
                      <a:lnTo>
                        <a:pt x="2" y="53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2"/>
                      </a:lnTo>
                      <a:lnTo>
                        <a:pt x="14" y="16"/>
                      </a:lnTo>
                      <a:lnTo>
                        <a:pt x="58" y="0"/>
                      </a:lnTo>
                      <a:lnTo>
                        <a:pt x="52" y="7"/>
                      </a:lnTo>
                      <a:lnTo>
                        <a:pt x="48" y="15"/>
                      </a:lnTo>
                      <a:lnTo>
                        <a:pt x="47" y="24"/>
                      </a:lnTo>
                      <a:lnTo>
                        <a:pt x="46" y="31"/>
                      </a:lnTo>
                      <a:lnTo>
                        <a:pt x="48" y="41"/>
                      </a:lnTo>
                      <a:lnTo>
                        <a:pt x="55" y="48"/>
                      </a:lnTo>
                      <a:lnTo>
                        <a:pt x="64" y="54"/>
                      </a:lnTo>
                      <a:lnTo>
                        <a:pt x="16" y="6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641" name="Group 116">
                <a:extLst>
                  <a:ext uri="{FF2B5EF4-FFF2-40B4-BE49-F238E27FC236}">
                    <a16:creationId xmlns:a16="http://schemas.microsoft.com/office/drawing/2014/main" id="{9FC7978B-AD29-4E4A-A787-0EB93B009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" y="2318"/>
                <a:ext cx="305" cy="265"/>
                <a:chOff x="1115" y="2318"/>
                <a:chExt cx="305" cy="265"/>
              </a:xfrm>
            </p:grpSpPr>
            <p:sp>
              <p:nvSpPr>
                <p:cNvPr id="23642" name="Freeform 117">
                  <a:extLst>
                    <a:ext uri="{FF2B5EF4-FFF2-40B4-BE49-F238E27FC236}">
                      <a16:creationId xmlns:a16="http://schemas.microsoft.com/office/drawing/2014/main" id="{E1821771-C138-432E-A280-B5179208A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2510"/>
                  <a:ext cx="304" cy="73"/>
                </a:xfrm>
                <a:custGeom>
                  <a:avLst/>
                  <a:gdLst>
                    <a:gd name="T0" fmla="*/ 0 w 607"/>
                    <a:gd name="T1" fmla="*/ 0 h 147"/>
                    <a:gd name="T2" fmla="*/ 1 w 607"/>
                    <a:gd name="T3" fmla="*/ 0 h 147"/>
                    <a:gd name="T4" fmla="*/ 1 w 607"/>
                    <a:gd name="T5" fmla="*/ 0 h 147"/>
                    <a:gd name="T6" fmla="*/ 1 w 607"/>
                    <a:gd name="T7" fmla="*/ 0 h 147"/>
                    <a:gd name="T8" fmla="*/ 1 w 607"/>
                    <a:gd name="T9" fmla="*/ 0 h 147"/>
                    <a:gd name="T10" fmla="*/ 1 w 607"/>
                    <a:gd name="T11" fmla="*/ 0 h 147"/>
                    <a:gd name="T12" fmla="*/ 1 w 607"/>
                    <a:gd name="T13" fmla="*/ 0 h 147"/>
                    <a:gd name="T14" fmla="*/ 1 w 607"/>
                    <a:gd name="T15" fmla="*/ 0 h 147"/>
                    <a:gd name="T16" fmla="*/ 1 w 607"/>
                    <a:gd name="T17" fmla="*/ 0 h 147"/>
                    <a:gd name="T18" fmla="*/ 1 w 607"/>
                    <a:gd name="T19" fmla="*/ 0 h 147"/>
                    <a:gd name="T20" fmla="*/ 0 w 607"/>
                    <a:gd name="T21" fmla="*/ 0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07"/>
                    <a:gd name="T34" fmla="*/ 0 h 147"/>
                    <a:gd name="T35" fmla="*/ 607 w 607"/>
                    <a:gd name="T36" fmla="*/ 147 h 14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07" h="147">
                      <a:moveTo>
                        <a:pt x="0" y="44"/>
                      </a:moveTo>
                      <a:lnTo>
                        <a:pt x="420" y="0"/>
                      </a:lnTo>
                      <a:lnTo>
                        <a:pt x="607" y="142"/>
                      </a:lnTo>
                      <a:lnTo>
                        <a:pt x="484" y="134"/>
                      </a:lnTo>
                      <a:lnTo>
                        <a:pt x="453" y="127"/>
                      </a:lnTo>
                      <a:lnTo>
                        <a:pt x="472" y="147"/>
                      </a:lnTo>
                      <a:lnTo>
                        <a:pt x="347" y="134"/>
                      </a:lnTo>
                      <a:lnTo>
                        <a:pt x="307" y="120"/>
                      </a:lnTo>
                      <a:lnTo>
                        <a:pt x="326" y="140"/>
                      </a:lnTo>
                      <a:lnTo>
                        <a:pt x="154" y="12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3" name="Freeform 118">
                  <a:extLst>
                    <a:ext uri="{FF2B5EF4-FFF2-40B4-BE49-F238E27FC236}">
                      <a16:creationId xmlns:a16="http://schemas.microsoft.com/office/drawing/2014/main" id="{76A66941-80BC-4AAB-9B66-869869B4A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2447"/>
                  <a:ext cx="194" cy="61"/>
                </a:xfrm>
                <a:custGeom>
                  <a:avLst/>
                  <a:gdLst>
                    <a:gd name="T0" fmla="*/ 1 w 388"/>
                    <a:gd name="T1" fmla="*/ 1 h 122"/>
                    <a:gd name="T2" fmla="*/ 1 w 388"/>
                    <a:gd name="T3" fmla="*/ 0 h 122"/>
                    <a:gd name="T4" fmla="*/ 1 w 388"/>
                    <a:gd name="T5" fmla="*/ 1 h 122"/>
                    <a:gd name="T6" fmla="*/ 0 w 388"/>
                    <a:gd name="T7" fmla="*/ 1 h 122"/>
                    <a:gd name="T8" fmla="*/ 1 w 388"/>
                    <a:gd name="T9" fmla="*/ 1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122"/>
                    <a:gd name="T17" fmla="*/ 388 w 38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122">
                      <a:moveTo>
                        <a:pt x="50" y="92"/>
                      </a:moveTo>
                      <a:lnTo>
                        <a:pt x="388" y="0"/>
                      </a:lnTo>
                      <a:lnTo>
                        <a:pt x="289" y="56"/>
                      </a:lnTo>
                      <a:lnTo>
                        <a:pt x="0" y="122"/>
                      </a:lnTo>
                      <a:lnTo>
                        <a:pt x="50" y="9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4" name="Freeform 119">
                  <a:extLst>
                    <a:ext uri="{FF2B5EF4-FFF2-40B4-BE49-F238E27FC236}">
                      <a16:creationId xmlns:a16="http://schemas.microsoft.com/office/drawing/2014/main" id="{536A331C-6865-417A-9257-F14443EE1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" y="2318"/>
                  <a:ext cx="251" cy="174"/>
                </a:xfrm>
                <a:custGeom>
                  <a:avLst/>
                  <a:gdLst>
                    <a:gd name="T0" fmla="*/ 0 w 502"/>
                    <a:gd name="T1" fmla="*/ 1 h 348"/>
                    <a:gd name="T2" fmla="*/ 1 w 502"/>
                    <a:gd name="T3" fmla="*/ 1 h 348"/>
                    <a:gd name="T4" fmla="*/ 1 w 502"/>
                    <a:gd name="T5" fmla="*/ 0 h 348"/>
                    <a:gd name="T6" fmla="*/ 1 w 502"/>
                    <a:gd name="T7" fmla="*/ 1 h 348"/>
                    <a:gd name="T8" fmla="*/ 1 w 502"/>
                    <a:gd name="T9" fmla="*/ 1 h 348"/>
                    <a:gd name="T10" fmla="*/ 1 w 502"/>
                    <a:gd name="T11" fmla="*/ 1 h 348"/>
                    <a:gd name="T12" fmla="*/ 1 w 502"/>
                    <a:gd name="T13" fmla="*/ 1 h 348"/>
                    <a:gd name="T14" fmla="*/ 1 w 502"/>
                    <a:gd name="T15" fmla="*/ 1 h 348"/>
                    <a:gd name="T16" fmla="*/ 1 w 502"/>
                    <a:gd name="T17" fmla="*/ 1 h 348"/>
                    <a:gd name="T18" fmla="*/ 0 w 502"/>
                    <a:gd name="T19" fmla="*/ 1 h 3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2"/>
                    <a:gd name="T31" fmla="*/ 0 h 348"/>
                    <a:gd name="T32" fmla="*/ 502 w 502"/>
                    <a:gd name="T33" fmla="*/ 348 h 3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2" h="348">
                      <a:moveTo>
                        <a:pt x="0" y="348"/>
                      </a:moveTo>
                      <a:lnTo>
                        <a:pt x="360" y="224"/>
                      </a:lnTo>
                      <a:lnTo>
                        <a:pt x="502" y="0"/>
                      </a:lnTo>
                      <a:lnTo>
                        <a:pt x="391" y="68"/>
                      </a:lnTo>
                      <a:lnTo>
                        <a:pt x="366" y="92"/>
                      </a:lnTo>
                      <a:lnTo>
                        <a:pt x="366" y="66"/>
                      </a:lnTo>
                      <a:lnTo>
                        <a:pt x="241" y="161"/>
                      </a:lnTo>
                      <a:lnTo>
                        <a:pt x="249" y="134"/>
                      </a:lnTo>
                      <a:lnTo>
                        <a:pt x="113" y="219"/>
                      </a:lnTo>
                      <a:lnTo>
                        <a:pt x="0" y="3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3638" name="Freeform 120">
              <a:extLst>
                <a:ext uri="{FF2B5EF4-FFF2-40B4-BE49-F238E27FC236}">
                  <a16:creationId xmlns:a16="http://schemas.microsoft.com/office/drawing/2014/main" id="{1142690D-6B53-4D69-86BF-C93D9A4A8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" y="2482"/>
              <a:ext cx="85" cy="76"/>
            </a:xfrm>
            <a:custGeom>
              <a:avLst/>
              <a:gdLst>
                <a:gd name="T0" fmla="*/ 1 w 169"/>
                <a:gd name="T1" fmla="*/ 0 h 151"/>
                <a:gd name="T2" fmla="*/ 1 w 169"/>
                <a:gd name="T3" fmla="*/ 1 h 151"/>
                <a:gd name="T4" fmla="*/ 1 w 169"/>
                <a:gd name="T5" fmla="*/ 1 h 151"/>
                <a:gd name="T6" fmla="*/ 1 w 169"/>
                <a:gd name="T7" fmla="*/ 1 h 151"/>
                <a:gd name="T8" fmla="*/ 1 w 169"/>
                <a:gd name="T9" fmla="*/ 1 h 151"/>
                <a:gd name="T10" fmla="*/ 1 w 169"/>
                <a:gd name="T11" fmla="*/ 1 h 151"/>
                <a:gd name="T12" fmla="*/ 1 w 169"/>
                <a:gd name="T13" fmla="*/ 1 h 151"/>
                <a:gd name="T14" fmla="*/ 1 w 169"/>
                <a:gd name="T15" fmla="*/ 1 h 151"/>
                <a:gd name="T16" fmla="*/ 1 w 169"/>
                <a:gd name="T17" fmla="*/ 1 h 151"/>
                <a:gd name="T18" fmla="*/ 1 w 169"/>
                <a:gd name="T19" fmla="*/ 1 h 151"/>
                <a:gd name="T20" fmla="*/ 1 w 169"/>
                <a:gd name="T21" fmla="*/ 1 h 151"/>
                <a:gd name="T22" fmla="*/ 1 w 169"/>
                <a:gd name="T23" fmla="*/ 1 h 151"/>
                <a:gd name="T24" fmla="*/ 1 w 169"/>
                <a:gd name="T25" fmla="*/ 1 h 151"/>
                <a:gd name="T26" fmla="*/ 1 w 169"/>
                <a:gd name="T27" fmla="*/ 1 h 151"/>
                <a:gd name="T28" fmla="*/ 1 w 169"/>
                <a:gd name="T29" fmla="*/ 1 h 151"/>
                <a:gd name="T30" fmla="*/ 1 w 169"/>
                <a:gd name="T31" fmla="*/ 1 h 151"/>
                <a:gd name="T32" fmla="*/ 0 w 169"/>
                <a:gd name="T33" fmla="*/ 1 h 151"/>
                <a:gd name="T34" fmla="*/ 0 w 169"/>
                <a:gd name="T35" fmla="*/ 1 h 151"/>
                <a:gd name="T36" fmla="*/ 1 w 169"/>
                <a:gd name="T37" fmla="*/ 1 h 151"/>
                <a:gd name="T38" fmla="*/ 1 w 169"/>
                <a:gd name="T39" fmla="*/ 1 h 151"/>
                <a:gd name="T40" fmla="*/ 1 w 169"/>
                <a:gd name="T41" fmla="*/ 1 h 151"/>
                <a:gd name="T42" fmla="*/ 1 w 169"/>
                <a:gd name="T43" fmla="*/ 1 h 151"/>
                <a:gd name="T44" fmla="*/ 1 w 169"/>
                <a:gd name="T45" fmla="*/ 1 h 151"/>
                <a:gd name="T46" fmla="*/ 1 w 169"/>
                <a:gd name="T47" fmla="*/ 0 h 15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9"/>
                <a:gd name="T73" fmla="*/ 0 h 151"/>
                <a:gd name="T74" fmla="*/ 169 w 169"/>
                <a:gd name="T75" fmla="*/ 151 h 15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9" h="151">
                  <a:moveTo>
                    <a:pt x="149" y="0"/>
                  </a:moveTo>
                  <a:lnTo>
                    <a:pt x="139" y="11"/>
                  </a:lnTo>
                  <a:lnTo>
                    <a:pt x="128" y="28"/>
                  </a:lnTo>
                  <a:lnTo>
                    <a:pt x="123" y="42"/>
                  </a:lnTo>
                  <a:lnTo>
                    <a:pt x="118" y="59"/>
                  </a:lnTo>
                  <a:lnTo>
                    <a:pt x="118" y="75"/>
                  </a:lnTo>
                  <a:lnTo>
                    <a:pt x="123" y="91"/>
                  </a:lnTo>
                  <a:lnTo>
                    <a:pt x="130" y="105"/>
                  </a:lnTo>
                  <a:lnTo>
                    <a:pt x="142" y="116"/>
                  </a:lnTo>
                  <a:lnTo>
                    <a:pt x="156" y="124"/>
                  </a:lnTo>
                  <a:lnTo>
                    <a:pt x="169" y="133"/>
                  </a:lnTo>
                  <a:lnTo>
                    <a:pt x="41" y="151"/>
                  </a:lnTo>
                  <a:lnTo>
                    <a:pt x="27" y="145"/>
                  </a:lnTo>
                  <a:lnTo>
                    <a:pt x="16" y="137"/>
                  </a:lnTo>
                  <a:lnTo>
                    <a:pt x="8" y="126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3" y="78"/>
                  </a:lnTo>
                  <a:lnTo>
                    <a:pt x="7" y="66"/>
                  </a:lnTo>
                  <a:lnTo>
                    <a:pt x="11" y="57"/>
                  </a:lnTo>
                  <a:lnTo>
                    <a:pt x="18" y="46"/>
                  </a:lnTo>
                  <a:lnTo>
                    <a:pt x="24" y="4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39" name="Freeform 121">
              <a:extLst>
                <a:ext uri="{FF2B5EF4-FFF2-40B4-BE49-F238E27FC236}">
                  <a16:creationId xmlns:a16="http://schemas.microsoft.com/office/drawing/2014/main" id="{4AE8E747-8E52-4A57-978E-3E4018E9D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2493"/>
              <a:ext cx="36" cy="62"/>
            </a:xfrm>
            <a:custGeom>
              <a:avLst/>
              <a:gdLst>
                <a:gd name="T0" fmla="*/ 1 w 70"/>
                <a:gd name="T1" fmla="*/ 0 h 124"/>
                <a:gd name="T2" fmla="*/ 1 w 70"/>
                <a:gd name="T3" fmla="*/ 1 h 124"/>
                <a:gd name="T4" fmla="*/ 1 w 70"/>
                <a:gd name="T5" fmla="*/ 1 h 124"/>
                <a:gd name="T6" fmla="*/ 1 w 70"/>
                <a:gd name="T7" fmla="*/ 1 h 124"/>
                <a:gd name="T8" fmla="*/ 1 w 70"/>
                <a:gd name="T9" fmla="*/ 1 h 124"/>
                <a:gd name="T10" fmla="*/ 1 w 70"/>
                <a:gd name="T11" fmla="*/ 1 h 124"/>
                <a:gd name="T12" fmla="*/ 1 w 70"/>
                <a:gd name="T13" fmla="*/ 1 h 124"/>
                <a:gd name="T14" fmla="*/ 1 w 70"/>
                <a:gd name="T15" fmla="*/ 1 h 124"/>
                <a:gd name="T16" fmla="*/ 1 w 70"/>
                <a:gd name="T17" fmla="*/ 1 h 124"/>
                <a:gd name="T18" fmla="*/ 1 w 70"/>
                <a:gd name="T19" fmla="*/ 1 h 124"/>
                <a:gd name="T20" fmla="*/ 1 w 70"/>
                <a:gd name="T21" fmla="*/ 1 h 124"/>
                <a:gd name="T22" fmla="*/ 1 w 70"/>
                <a:gd name="T23" fmla="*/ 1 h 124"/>
                <a:gd name="T24" fmla="*/ 1 w 70"/>
                <a:gd name="T25" fmla="*/ 1 h 124"/>
                <a:gd name="T26" fmla="*/ 1 w 70"/>
                <a:gd name="T27" fmla="*/ 1 h 124"/>
                <a:gd name="T28" fmla="*/ 1 w 70"/>
                <a:gd name="T29" fmla="*/ 1 h 124"/>
                <a:gd name="T30" fmla="*/ 1 w 70"/>
                <a:gd name="T31" fmla="*/ 1 h 124"/>
                <a:gd name="T32" fmla="*/ 0 w 70"/>
                <a:gd name="T33" fmla="*/ 1 h 124"/>
                <a:gd name="T34" fmla="*/ 0 w 70"/>
                <a:gd name="T35" fmla="*/ 1 h 124"/>
                <a:gd name="T36" fmla="*/ 1 w 70"/>
                <a:gd name="T37" fmla="*/ 1 h 124"/>
                <a:gd name="T38" fmla="*/ 1 w 70"/>
                <a:gd name="T39" fmla="*/ 1 h 124"/>
                <a:gd name="T40" fmla="*/ 1 w 70"/>
                <a:gd name="T41" fmla="*/ 1 h 124"/>
                <a:gd name="T42" fmla="*/ 1 w 70"/>
                <a:gd name="T43" fmla="*/ 1 h 124"/>
                <a:gd name="T44" fmla="*/ 1 w 70"/>
                <a:gd name="T45" fmla="*/ 1 h 124"/>
                <a:gd name="T46" fmla="*/ 1 w 70"/>
                <a:gd name="T47" fmla="*/ 0 h 1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0"/>
                <a:gd name="T73" fmla="*/ 0 h 124"/>
                <a:gd name="T74" fmla="*/ 70 w 70"/>
                <a:gd name="T75" fmla="*/ 124 h 12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0" h="124">
                  <a:moveTo>
                    <a:pt x="46" y="0"/>
                  </a:moveTo>
                  <a:lnTo>
                    <a:pt x="38" y="18"/>
                  </a:lnTo>
                  <a:lnTo>
                    <a:pt x="32" y="31"/>
                  </a:lnTo>
                  <a:lnTo>
                    <a:pt x="26" y="47"/>
                  </a:lnTo>
                  <a:lnTo>
                    <a:pt x="23" y="63"/>
                  </a:lnTo>
                  <a:lnTo>
                    <a:pt x="26" y="80"/>
                  </a:lnTo>
                  <a:lnTo>
                    <a:pt x="33" y="92"/>
                  </a:lnTo>
                  <a:lnTo>
                    <a:pt x="43" y="101"/>
                  </a:lnTo>
                  <a:lnTo>
                    <a:pt x="53" y="110"/>
                  </a:lnTo>
                  <a:lnTo>
                    <a:pt x="70" y="121"/>
                  </a:lnTo>
                  <a:lnTo>
                    <a:pt x="46" y="124"/>
                  </a:lnTo>
                  <a:lnTo>
                    <a:pt x="36" y="120"/>
                  </a:lnTo>
                  <a:lnTo>
                    <a:pt x="26" y="115"/>
                  </a:lnTo>
                  <a:lnTo>
                    <a:pt x="16" y="107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3" y="48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19"/>
                  </a:lnTo>
                  <a:lnTo>
                    <a:pt x="25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750" name="Group 122">
            <a:extLst>
              <a:ext uri="{FF2B5EF4-FFF2-40B4-BE49-F238E27FC236}">
                <a16:creationId xmlns:a16="http://schemas.microsoft.com/office/drawing/2014/main" id="{0765CEA8-1FC8-47D9-8A65-2780B5AB6141}"/>
              </a:ext>
            </a:extLst>
          </p:cNvPr>
          <p:cNvGrpSpPr>
            <a:grpSpLocks/>
          </p:cNvGrpSpPr>
          <p:nvPr/>
        </p:nvGrpSpPr>
        <p:grpSpPr bwMode="auto">
          <a:xfrm>
            <a:off x="1444625" y="2655571"/>
            <a:ext cx="1600200" cy="527050"/>
            <a:chOff x="882" y="2318"/>
            <a:chExt cx="538" cy="284"/>
          </a:xfrm>
        </p:grpSpPr>
        <p:grpSp>
          <p:nvGrpSpPr>
            <p:cNvPr id="23619" name="Group 123">
              <a:extLst>
                <a:ext uri="{FF2B5EF4-FFF2-40B4-BE49-F238E27FC236}">
                  <a16:creationId xmlns:a16="http://schemas.microsoft.com/office/drawing/2014/main" id="{AC151BB8-EA92-40C8-A973-10225903AE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" y="2318"/>
              <a:ext cx="538" cy="284"/>
              <a:chOff x="882" y="2318"/>
              <a:chExt cx="538" cy="284"/>
            </a:xfrm>
          </p:grpSpPr>
          <p:grpSp>
            <p:nvGrpSpPr>
              <p:cNvPr id="23622" name="Group 124">
                <a:extLst>
                  <a:ext uri="{FF2B5EF4-FFF2-40B4-BE49-F238E27FC236}">
                    <a16:creationId xmlns:a16="http://schemas.microsoft.com/office/drawing/2014/main" id="{1C2690AA-34A5-486C-944B-D3DD2F7AEF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82" y="2401"/>
                <a:ext cx="528" cy="201"/>
                <a:chOff x="882" y="2401"/>
                <a:chExt cx="528" cy="201"/>
              </a:xfrm>
            </p:grpSpPr>
            <p:grpSp>
              <p:nvGrpSpPr>
                <p:cNvPr id="23627" name="Group 125">
                  <a:extLst>
                    <a:ext uri="{FF2B5EF4-FFF2-40B4-BE49-F238E27FC236}">
                      <a16:creationId xmlns:a16="http://schemas.microsoft.com/office/drawing/2014/main" id="{8C58ADDF-61D1-444C-BD82-427DDAD251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" y="2527"/>
                  <a:ext cx="33" cy="75"/>
                  <a:chOff x="882" y="2527"/>
                  <a:chExt cx="33" cy="75"/>
                </a:xfrm>
              </p:grpSpPr>
              <p:sp>
                <p:nvSpPr>
                  <p:cNvPr id="23634" name="Freeform 126">
                    <a:extLst>
                      <a:ext uri="{FF2B5EF4-FFF2-40B4-BE49-F238E27FC236}">
                        <a16:creationId xmlns:a16="http://schemas.microsoft.com/office/drawing/2014/main" id="{24386808-EC47-4D63-B537-84976F865E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2527"/>
                    <a:ext cx="9" cy="75"/>
                  </a:xfrm>
                  <a:custGeom>
                    <a:avLst/>
                    <a:gdLst>
                      <a:gd name="T0" fmla="*/ 0 w 19"/>
                      <a:gd name="T1" fmla="*/ 0 h 148"/>
                      <a:gd name="T2" fmla="*/ 0 w 19"/>
                      <a:gd name="T3" fmla="*/ 1 h 148"/>
                      <a:gd name="T4" fmla="*/ 0 w 19"/>
                      <a:gd name="T5" fmla="*/ 1 h 148"/>
                      <a:gd name="T6" fmla="*/ 0 w 19"/>
                      <a:gd name="T7" fmla="*/ 1 h 148"/>
                      <a:gd name="T8" fmla="*/ 0 w 19"/>
                      <a:gd name="T9" fmla="*/ 0 h 1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"/>
                      <a:gd name="T16" fmla="*/ 0 h 148"/>
                      <a:gd name="T17" fmla="*/ 19 w 19"/>
                      <a:gd name="T18" fmla="*/ 148 h 14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" h="148">
                        <a:moveTo>
                          <a:pt x="5" y="0"/>
                        </a:moveTo>
                        <a:lnTo>
                          <a:pt x="0" y="81"/>
                        </a:lnTo>
                        <a:lnTo>
                          <a:pt x="19" y="148"/>
                        </a:lnTo>
                        <a:lnTo>
                          <a:pt x="19" y="76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35" name="Freeform 127">
                    <a:extLst>
                      <a:ext uri="{FF2B5EF4-FFF2-40B4-BE49-F238E27FC236}">
                        <a16:creationId xmlns:a16="http://schemas.microsoft.com/office/drawing/2014/main" id="{C1FB621A-AC68-433F-8245-B4654DDD28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27"/>
                    <a:ext cx="26" cy="46"/>
                  </a:xfrm>
                  <a:custGeom>
                    <a:avLst/>
                    <a:gdLst>
                      <a:gd name="T0" fmla="*/ 1 w 51"/>
                      <a:gd name="T1" fmla="*/ 0 h 90"/>
                      <a:gd name="T2" fmla="*/ 1 w 51"/>
                      <a:gd name="T3" fmla="*/ 1 h 90"/>
                      <a:gd name="T4" fmla="*/ 0 w 51"/>
                      <a:gd name="T5" fmla="*/ 1 h 90"/>
                      <a:gd name="T6" fmla="*/ 0 w 51"/>
                      <a:gd name="T7" fmla="*/ 1 h 90"/>
                      <a:gd name="T8" fmla="*/ 1 w 51"/>
                      <a:gd name="T9" fmla="*/ 0 h 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1"/>
                      <a:gd name="T16" fmla="*/ 0 h 90"/>
                      <a:gd name="T17" fmla="*/ 51 w 51"/>
                      <a:gd name="T18" fmla="*/ 90 h 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1" h="90">
                        <a:moveTo>
                          <a:pt x="51" y="0"/>
                        </a:moveTo>
                        <a:lnTo>
                          <a:pt x="46" y="79"/>
                        </a:lnTo>
                        <a:lnTo>
                          <a:pt x="0" y="90"/>
                        </a:lnTo>
                        <a:lnTo>
                          <a:pt x="0" y="60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36" name="Freeform 128">
                    <a:extLst>
                      <a:ext uri="{FF2B5EF4-FFF2-40B4-BE49-F238E27FC236}">
                        <a16:creationId xmlns:a16="http://schemas.microsoft.com/office/drawing/2014/main" id="{923D3EA3-B52E-47BB-BBC6-227F78B6B4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2" y="2568"/>
                    <a:ext cx="33" cy="33"/>
                  </a:xfrm>
                  <a:custGeom>
                    <a:avLst/>
                    <a:gdLst>
                      <a:gd name="T0" fmla="*/ 0 w 66"/>
                      <a:gd name="T1" fmla="*/ 1 h 66"/>
                      <a:gd name="T2" fmla="*/ 1 w 66"/>
                      <a:gd name="T3" fmla="*/ 0 h 66"/>
                      <a:gd name="T4" fmla="*/ 1 w 66"/>
                      <a:gd name="T5" fmla="*/ 1 h 66"/>
                      <a:gd name="T6" fmla="*/ 1 w 66"/>
                      <a:gd name="T7" fmla="*/ 1 h 66"/>
                      <a:gd name="T8" fmla="*/ 0 w 66"/>
                      <a:gd name="T9" fmla="*/ 1 h 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66"/>
                      <a:gd name="T17" fmla="*/ 66 w 66"/>
                      <a:gd name="T18" fmla="*/ 66 h 6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66">
                        <a:moveTo>
                          <a:pt x="0" y="11"/>
                        </a:moveTo>
                        <a:lnTo>
                          <a:pt x="47" y="0"/>
                        </a:lnTo>
                        <a:lnTo>
                          <a:pt x="66" y="66"/>
                        </a:lnTo>
                        <a:lnTo>
                          <a:pt x="7" y="35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628" name="Freeform 129">
                  <a:extLst>
                    <a:ext uri="{FF2B5EF4-FFF2-40B4-BE49-F238E27FC236}">
                      <a16:creationId xmlns:a16="http://schemas.microsoft.com/office/drawing/2014/main" id="{79326DC2-8DC0-4CF3-A6DC-C19DB8B05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410"/>
                  <a:ext cx="448" cy="169"/>
                </a:xfrm>
                <a:custGeom>
                  <a:avLst/>
                  <a:gdLst>
                    <a:gd name="T0" fmla="*/ 0 w 897"/>
                    <a:gd name="T1" fmla="*/ 1 h 338"/>
                    <a:gd name="T2" fmla="*/ 0 w 897"/>
                    <a:gd name="T3" fmla="*/ 1 h 338"/>
                    <a:gd name="T4" fmla="*/ 0 w 897"/>
                    <a:gd name="T5" fmla="*/ 1 h 338"/>
                    <a:gd name="T6" fmla="*/ 0 w 897"/>
                    <a:gd name="T7" fmla="*/ 1 h 338"/>
                    <a:gd name="T8" fmla="*/ 0 w 897"/>
                    <a:gd name="T9" fmla="*/ 1 h 338"/>
                    <a:gd name="T10" fmla="*/ 0 w 897"/>
                    <a:gd name="T11" fmla="*/ 1 h 338"/>
                    <a:gd name="T12" fmla="*/ 0 w 897"/>
                    <a:gd name="T13" fmla="*/ 1 h 338"/>
                    <a:gd name="T14" fmla="*/ 0 w 897"/>
                    <a:gd name="T15" fmla="*/ 1 h 338"/>
                    <a:gd name="T16" fmla="*/ 0 w 897"/>
                    <a:gd name="T17" fmla="*/ 0 h 338"/>
                    <a:gd name="T18" fmla="*/ 0 w 897"/>
                    <a:gd name="T19" fmla="*/ 1 h 338"/>
                    <a:gd name="T20" fmla="*/ 0 w 897"/>
                    <a:gd name="T21" fmla="*/ 1 h 3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97"/>
                    <a:gd name="T34" fmla="*/ 0 h 338"/>
                    <a:gd name="T35" fmla="*/ 897 w 897"/>
                    <a:gd name="T36" fmla="*/ 338 h 33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97" h="338">
                      <a:moveTo>
                        <a:pt x="16" y="338"/>
                      </a:moveTo>
                      <a:lnTo>
                        <a:pt x="8" y="334"/>
                      </a:lnTo>
                      <a:lnTo>
                        <a:pt x="2" y="330"/>
                      </a:lnTo>
                      <a:lnTo>
                        <a:pt x="0" y="322"/>
                      </a:lnTo>
                      <a:lnTo>
                        <a:pt x="0" y="314"/>
                      </a:lnTo>
                      <a:lnTo>
                        <a:pt x="2" y="303"/>
                      </a:lnTo>
                      <a:lnTo>
                        <a:pt x="6" y="298"/>
                      </a:lnTo>
                      <a:lnTo>
                        <a:pt x="14" y="292"/>
                      </a:lnTo>
                      <a:lnTo>
                        <a:pt x="862" y="0"/>
                      </a:lnTo>
                      <a:lnTo>
                        <a:pt x="897" y="222"/>
                      </a:lnTo>
                      <a:lnTo>
                        <a:pt x="16" y="33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9" name="Freeform 130">
                  <a:extLst>
                    <a:ext uri="{FF2B5EF4-FFF2-40B4-BE49-F238E27FC236}">
                      <a16:creationId xmlns:a16="http://schemas.microsoft.com/office/drawing/2014/main" id="{CF62D506-BF27-440B-B467-8B05A8B3C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11"/>
                  <a:ext cx="130" cy="85"/>
                </a:xfrm>
                <a:custGeom>
                  <a:avLst/>
                  <a:gdLst>
                    <a:gd name="T0" fmla="*/ 0 w 261"/>
                    <a:gd name="T1" fmla="*/ 1 h 169"/>
                    <a:gd name="T2" fmla="*/ 0 w 261"/>
                    <a:gd name="T3" fmla="*/ 1 h 169"/>
                    <a:gd name="T4" fmla="*/ 0 w 261"/>
                    <a:gd name="T5" fmla="*/ 1 h 169"/>
                    <a:gd name="T6" fmla="*/ 0 w 261"/>
                    <a:gd name="T7" fmla="*/ 1 h 169"/>
                    <a:gd name="T8" fmla="*/ 0 w 261"/>
                    <a:gd name="T9" fmla="*/ 1 h 169"/>
                    <a:gd name="T10" fmla="*/ 0 w 261"/>
                    <a:gd name="T11" fmla="*/ 0 h 169"/>
                    <a:gd name="T12" fmla="*/ 0 w 261"/>
                    <a:gd name="T13" fmla="*/ 1 h 1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1"/>
                    <a:gd name="T22" fmla="*/ 0 h 169"/>
                    <a:gd name="T23" fmla="*/ 261 w 261"/>
                    <a:gd name="T24" fmla="*/ 169 h 16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1" h="169">
                      <a:moveTo>
                        <a:pt x="261" y="163"/>
                      </a:moveTo>
                      <a:lnTo>
                        <a:pt x="241" y="169"/>
                      </a:lnTo>
                      <a:lnTo>
                        <a:pt x="124" y="37"/>
                      </a:lnTo>
                      <a:lnTo>
                        <a:pt x="0" y="60"/>
                      </a:lnTo>
                      <a:lnTo>
                        <a:pt x="16" y="38"/>
                      </a:lnTo>
                      <a:lnTo>
                        <a:pt x="143" y="0"/>
                      </a:lnTo>
                      <a:lnTo>
                        <a:pt x="261" y="16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0" name="Freeform 131">
                  <a:extLst>
                    <a:ext uri="{FF2B5EF4-FFF2-40B4-BE49-F238E27FC236}">
                      <a16:creationId xmlns:a16="http://schemas.microsoft.com/office/drawing/2014/main" id="{094FC5A9-E900-423A-A2BF-6A0B190C3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" y="2403"/>
                  <a:ext cx="126" cy="123"/>
                </a:xfrm>
                <a:custGeom>
                  <a:avLst/>
                  <a:gdLst>
                    <a:gd name="T0" fmla="*/ 1 w 252"/>
                    <a:gd name="T1" fmla="*/ 0 h 247"/>
                    <a:gd name="T2" fmla="*/ 1 w 252"/>
                    <a:gd name="T3" fmla="*/ 0 h 247"/>
                    <a:gd name="T4" fmla="*/ 1 w 252"/>
                    <a:gd name="T5" fmla="*/ 0 h 247"/>
                    <a:gd name="T6" fmla="*/ 1 w 252"/>
                    <a:gd name="T7" fmla="*/ 0 h 247"/>
                    <a:gd name="T8" fmla="*/ 1 w 252"/>
                    <a:gd name="T9" fmla="*/ 0 h 247"/>
                    <a:gd name="T10" fmla="*/ 1 w 252"/>
                    <a:gd name="T11" fmla="*/ 0 h 247"/>
                    <a:gd name="T12" fmla="*/ 1 w 252"/>
                    <a:gd name="T13" fmla="*/ 0 h 247"/>
                    <a:gd name="T14" fmla="*/ 0 w 252"/>
                    <a:gd name="T15" fmla="*/ 0 h 247"/>
                    <a:gd name="T16" fmla="*/ 1 w 252"/>
                    <a:gd name="T17" fmla="*/ 0 h 247"/>
                    <a:gd name="T18" fmla="*/ 1 w 252"/>
                    <a:gd name="T19" fmla="*/ 0 h 247"/>
                    <a:gd name="T20" fmla="*/ 1 w 252"/>
                    <a:gd name="T21" fmla="*/ 0 h 247"/>
                    <a:gd name="T22" fmla="*/ 1 w 252"/>
                    <a:gd name="T23" fmla="*/ 0 h 247"/>
                    <a:gd name="T24" fmla="*/ 1 w 252"/>
                    <a:gd name="T25" fmla="*/ 0 h 247"/>
                    <a:gd name="T26" fmla="*/ 1 w 252"/>
                    <a:gd name="T27" fmla="*/ 0 h 247"/>
                    <a:gd name="T28" fmla="*/ 1 w 252"/>
                    <a:gd name="T29" fmla="*/ 0 h 247"/>
                    <a:gd name="T30" fmla="*/ 1 w 252"/>
                    <a:gd name="T31" fmla="*/ 0 h 247"/>
                    <a:gd name="T32" fmla="*/ 1 w 252"/>
                    <a:gd name="T33" fmla="*/ 0 h 247"/>
                    <a:gd name="T34" fmla="*/ 1 w 252"/>
                    <a:gd name="T35" fmla="*/ 0 h 247"/>
                    <a:gd name="T36" fmla="*/ 1 w 252"/>
                    <a:gd name="T37" fmla="*/ 0 h 247"/>
                    <a:gd name="T38" fmla="*/ 1 w 252"/>
                    <a:gd name="T39" fmla="*/ 0 h 247"/>
                    <a:gd name="T40" fmla="*/ 1 w 252"/>
                    <a:gd name="T41" fmla="*/ 0 h 24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52"/>
                    <a:gd name="T64" fmla="*/ 0 h 247"/>
                    <a:gd name="T65" fmla="*/ 252 w 252"/>
                    <a:gd name="T66" fmla="*/ 247 h 24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52" h="247">
                      <a:moveTo>
                        <a:pt x="178" y="0"/>
                      </a:moveTo>
                      <a:lnTo>
                        <a:pt x="47" y="47"/>
                      </a:lnTo>
                      <a:lnTo>
                        <a:pt x="35" y="56"/>
                      </a:lnTo>
                      <a:lnTo>
                        <a:pt x="22" y="71"/>
                      </a:lnTo>
                      <a:lnTo>
                        <a:pt x="14" y="86"/>
                      </a:lnTo>
                      <a:lnTo>
                        <a:pt x="7" y="101"/>
                      </a:lnTo>
                      <a:lnTo>
                        <a:pt x="1" y="122"/>
                      </a:lnTo>
                      <a:lnTo>
                        <a:pt x="0" y="141"/>
                      </a:lnTo>
                      <a:lnTo>
                        <a:pt x="5" y="166"/>
                      </a:lnTo>
                      <a:lnTo>
                        <a:pt x="14" y="187"/>
                      </a:lnTo>
                      <a:lnTo>
                        <a:pt x="25" y="206"/>
                      </a:lnTo>
                      <a:lnTo>
                        <a:pt x="38" y="222"/>
                      </a:lnTo>
                      <a:lnTo>
                        <a:pt x="54" y="234"/>
                      </a:lnTo>
                      <a:lnTo>
                        <a:pt x="70" y="241"/>
                      </a:lnTo>
                      <a:lnTo>
                        <a:pt x="86" y="247"/>
                      </a:lnTo>
                      <a:lnTo>
                        <a:pt x="252" y="227"/>
                      </a:lnTo>
                      <a:lnTo>
                        <a:pt x="154" y="46"/>
                      </a:lnTo>
                      <a:lnTo>
                        <a:pt x="34" y="70"/>
                      </a:lnTo>
                      <a:lnTo>
                        <a:pt x="44" y="55"/>
                      </a:lnTo>
                      <a:lnTo>
                        <a:pt x="161" y="23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1" name="Freeform 132">
                  <a:extLst>
                    <a:ext uri="{FF2B5EF4-FFF2-40B4-BE49-F238E27FC236}">
                      <a16:creationId xmlns:a16="http://schemas.microsoft.com/office/drawing/2014/main" id="{3DC964EA-2013-42BC-B6BD-178996518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7" y="2425"/>
                  <a:ext cx="63" cy="92"/>
                </a:xfrm>
                <a:custGeom>
                  <a:avLst/>
                  <a:gdLst>
                    <a:gd name="T0" fmla="*/ 1 w 126"/>
                    <a:gd name="T1" fmla="*/ 0 h 183"/>
                    <a:gd name="T2" fmla="*/ 1 w 126"/>
                    <a:gd name="T3" fmla="*/ 1 h 183"/>
                    <a:gd name="T4" fmla="*/ 1 w 126"/>
                    <a:gd name="T5" fmla="*/ 1 h 183"/>
                    <a:gd name="T6" fmla="*/ 1 w 126"/>
                    <a:gd name="T7" fmla="*/ 1 h 183"/>
                    <a:gd name="T8" fmla="*/ 1 w 126"/>
                    <a:gd name="T9" fmla="*/ 1 h 183"/>
                    <a:gd name="T10" fmla="*/ 1 w 126"/>
                    <a:gd name="T11" fmla="*/ 1 h 183"/>
                    <a:gd name="T12" fmla="*/ 1 w 126"/>
                    <a:gd name="T13" fmla="*/ 1 h 183"/>
                    <a:gd name="T14" fmla="*/ 1 w 126"/>
                    <a:gd name="T15" fmla="*/ 1 h 183"/>
                    <a:gd name="T16" fmla="*/ 1 w 126"/>
                    <a:gd name="T17" fmla="*/ 1 h 183"/>
                    <a:gd name="T18" fmla="*/ 1 w 126"/>
                    <a:gd name="T19" fmla="*/ 1 h 183"/>
                    <a:gd name="T20" fmla="*/ 1 w 126"/>
                    <a:gd name="T21" fmla="*/ 1 h 183"/>
                    <a:gd name="T22" fmla="*/ 1 w 126"/>
                    <a:gd name="T23" fmla="*/ 1 h 183"/>
                    <a:gd name="T24" fmla="*/ 1 w 126"/>
                    <a:gd name="T25" fmla="*/ 1 h 183"/>
                    <a:gd name="T26" fmla="*/ 1 w 126"/>
                    <a:gd name="T27" fmla="*/ 1 h 183"/>
                    <a:gd name="T28" fmla="*/ 1 w 126"/>
                    <a:gd name="T29" fmla="*/ 1 h 183"/>
                    <a:gd name="T30" fmla="*/ 1 w 126"/>
                    <a:gd name="T31" fmla="*/ 1 h 183"/>
                    <a:gd name="T32" fmla="*/ 0 w 126"/>
                    <a:gd name="T33" fmla="*/ 1 h 183"/>
                    <a:gd name="T34" fmla="*/ 1 w 126"/>
                    <a:gd name="T35" fmla="*/ 1 h 183"/>
                    <a:gd name="T36" fmla="*/ 1 w 126"/>
                    <a:gd name="T37" fmla="*/ 0 h 18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26"/>
                    <a:gd name="T58" fmla="*/ 0 h 183"/>
                    <a:gd name="T59" fmla="*/ 126 w 126"/>
                    <a:gd name="T60" fmla="*/ 183 h 18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26" h="183">
                      <a:moveTo>
                        <a:pt x="4" y="0"/>
                      </a:moveTo>
                      <a:lnTo>
                        <a:pt x="126" y="150"/>
                      </a:lnTo>
                      <a:lnTo>
                        <a:pt x="118" y="164"/>
                      </a:lnTo>
                      <a:lnTo>
                        <a:pt x="109" y="178"/>
                      </a:lnTo>
                      <a:lnTo>
                        <a:pt x="99" y="183"/>
                      </a:lnTo>
                      <a:lnTo>
                        <a:pt x="88" y="182"/>
                      </a:lnTo>
                      <a:lnTo>
                        <a:pt x="74" y="173"/>
                      </a:lnTo>
                      <a:lnTo>
                        <a:pt x="60" y="163"/>
                      </a:lnTo>
                      <a:lnTo>
                        <a:pt x="49" y="151"/>
                      </a:lnTo>
                      <a:lnTo>
                        <a:pt x="38" y="138"/>
                      </a:lnTo>
                      <a:lnTo>
                        <a:pt x="32" y="126"/>
                      </a:lnTo>
                      <a:lnTo>
                        <a:pt x="21" y="110"/>
                      </a:lnTo>
                      <a:lnTo>
                        <a:pt x="13" y="94"/>
                      </a:lnTo>
                      <a:lnTo>
                        <a:pt x="8" y="76"/>
                      </a:lnTo>
                      <a:lnTo>
                        <a:pt x="3" y="56"/>
                      </a:lnTo>
                      <a:lnTo>
                        <a:pt x="1" y="40"/>
                      </a:lnTo>
                      <a:lnTo>
                        <a:pt x="0" y="25"/>
                      </a:lnTo>
                      <a:lnTo>
                        <a:pt x="1" y="11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2" name="Freeform 133">
                  <a:extLst>
                    <a:ext uri="{FF2B5EF4-FFF2-40B4-BE49-F238E27FC236}">
                      <a16:creationId xmlns:a16="http://schemas.microsoft.com/office/drawing/2014/main" id="{C7766800-2B74-48BB-AB41-3AB33EC82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2" y="2401"/>
                  <a:ext cx="68" cy="92"/>
                </a:xfrm>
                <a:custGeom>
                  <a:avLst/>
                  <a:gdLst>
                    <a:gd name="T0" fmla="*/ 0 w 136"/>
                    <a:gd name="T1" fmla="*/ 1 h 182"/>
                    <a:gd name="T2" fmla="*/ 1 w 136"/>
                    <a:gd name="T3" fmla="*/ 1 h 182"/>
                    <a:gd name="T4" fmla="*/ 1 w 136"/>
                    <a:gd name="T5" fmla="*/ 1 h 182"/>
                    <a:gd name="T6" fmla="*/ 1 w 136"/>
                    <a:gd name="T7" fmla="*/ 1 h 182"/>
                    <a:gd name="T8" fmla="*/ 1 w 136"/>
                    <a:gd name="T9" fmla="*/ 1 h 182"/>
                    <a:gd name="T10" fmla="*/ 1 w 136"/>
                    <a:gd name="T11" fmla="*/ 1 h 182"/>
                    <a:gd name="T12" fmla="*/ 1 w 136"/>
                    <a:gd name="T13" fmla="*/ 1 h 182"/>
                    <a:gd name="T14" fmla="*/ 1 w 136"/>
                    <a:gd name="T15" fmla="*/ 1 h 182"/>
                    <a:gd name="T16" fmla="*/ 1 w 136"/>
                    <a:gd name="T17" fmla="*/ 1 h 182"/>
                    <a:gd name="T18" fmla="*/ 1 w 136"/>
                    <a:gd name="T19" fmla="*/ 1 h 182"/>
                    <a:gd name="T20" fmla="*/ 1 w 136"/>
                    <a:gd name="T21" fmla="*/ 1 h 182"/>
                    <a:gd name="T22" fmla="*/ 1 w 136"/>
                    <a:gd name="T23" fmla="*/ 1 h 182"/>
                    <a:gd name="T24" fmla="*/ 1 w 136"/>
                    <a:gd name="T25" fmla="*/ 1 h 182"/>
                    <a:gd name="T26" fmla="*/ 1 w 136"/>
                    <a:gd name="T27" fmla="*/ 0 h 182"/>
                    <a:gd name="T28" fmla="*/ 1 w 136"/>
                    <a:gd name="T29" fmla="*/ 1 h 182"/>
                    <a:gd name="T30" fmla="*/ 1 w 136"/>
                    <a:gd name="T31" fmla="*/ 1 h 182"/>
                    <a:gd name="T32" fmla="*/ 0 w 136"/>
                    <a:gd name="T33" fmla="*/ 1 h 18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36"/>
                    <a:gd name="T52" fmla="*/ 0 h 182"/>
                    <a:gd name="T53" fmla="*/ 136 w 136"/>
                    <a:gd name="T54" fmla="*/ 182 h 18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36" h="182">
                      <a:moveTo>
                        <a:pt x="0" y="25"/>
                      </a:moveTo>
                      <a:lnTo>
                        <a:pt x="124" y="182"/>
                      </a:lnTo>
                      <a:lnTo>
                        <a:pt x="129" y="168"/>
                      </a:lnTo>
                      <a:lnTo>
                        <a:pt x="135" y="144"/>
                      </a:lnTo>
                      <a:lnTo>
                        <a:pt x="136" y="126"/>
                      </a:lnTo>
                      <a:lnTo>
                        <a:pt x="135" y="110"/>
                      </a:lnTo>
                      <a:lnTo>
                        <a:pt x="130" y="89"/>
                      </a:lnTo>
                      <a:lnTo>
                        <a:pt x="122" y="72"/>
                      </a:lnTo>
                      <a:lnTo>
                        <a:pt x="111" y="53"/>
                      </a:lnTo>
                      <a:lnTo>
                        <a:pt x="99" y="37"/>
                      </a:lnTo>
                      <a:lnTo>
                        <a:pt x="81" y="21"/>
                      </a:lnTo>
                      <a:lnTo>
                        <a:pt x="64" y="11"/>
                      </a:lnTo>
                      <a:lnTo>
                        <a:pt x="46" y="2"/>
                      </a:lnTo>
                      <a:lnTo>
                        <a:pt x="28" y="0"/>
                      </a:lnTo>
                      <a:lnTo>
                        <a:pt x="16" y="3"/>
                      </a:lnTo>
                      <a:lnTo>
                        <a:pt x="8" y="13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3" name="Freeform 134">
                  <a:extLst>
                    <a:ext uri="{FF2B5EF4-FFF2-40B4-BE49-F238E27FC236}">
                      <a16:creationId xmlns:a16="http://schemas.microsoft.com/office/drawing/2014/main" id="{90D5DC1A-223A-4F62-86CC-524AE3344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1" y="2549"/>
                  <a:ext cx="31" cy="30"/>
                </a:xfrm>
                <a:custGeom>
                  <a:avLst/>
                  <a:gdLst>
                    <a:gd name="T0" fmla="*/ 0 w 64"/>
                    <a:gd name="T1" fmla="*/ 0 h 61"/>
                    <a:gd name="T2" fmla="*/ 0 w 64"/>
                    <a:gd name="T3" fmla="*/ 0 h 61"/>
                    <a:gd name="T4" fmla="*/ 0 w 64"/>
                    <a:gd name="T5" fmla="*/ 0 h 61"/>
                    <a:gd name="T6" fmla="*/ 0 w 64"/>
                    <a:gd name="T7" fmla="*/ 0 h 61"/>
                    <a:gd name="T8" fmla="*/ 0 w 64"/>
                    <a:gd name="T9" fmla="*/ 0 h 61"/>
                    <a:gd name="T10" fmla="*/ 0 w 64"/>
                    <a:gd name="T11" fmla="*/ 0 h 61"/>
                    <a:gd name="T12" fmla="*/ 0 w 64"/>
                    <a:gd name="T13" fmla="*/ 0 h 61"/>
                    <a:gd name="T14" fmla="*/ 0 w 64"/>
                    <a:gd name="T15" fmla="*/ 0 h 61"/>
                    <a:gd name="T16" fmla="*/ 0 w 64"/>
                    <a:gd name="T17" fmla="*/ 0 h 61"/>
                    <a:gd name="T18" fmla="*/ 0 w 64"/>
                    <a:gd name="T19" fmla="*/ 0 h 61"/>
                    <a:gd name="T20" fmla="*/ 0 w 64"/>
                    <a:gd name="T21" fmla="*/ 0 h 61"/>
                    <a:gd name="T22" fmla="*/ 0 w 64"/>
                    <a:gd name="T23" fmla="*/ 0 h 61"/>
                    <a:gd name="T24" fmla="*/ 0 w 64"/>
                    <a:gd name="T25" fmla="*/ 0 h 61"/>
                    <a:gd name="T26" fmla="*/ 0 w 64"/>
                    <a:gd name="T27" fmla="*/ 0 h 61"/>
                    <a:gd name="T28" fmla="*/ 0 w 64"/>
                    <a:gd name="T29" fmla="*/ 0 h 61"/>
                    <a:gd name="T30" fmla="*/ 0 w 64"/>
                    <a:gd name="T31" fmla="*/ 0 h 61"/>
                    <a:gd name="T32" fmla="*/ 0 w 64"/>
                    <a:gd name="T33" fmla="*/ 0 h 6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4"/>
                    <a:gd name="T52" fmla="*/ 0 h 61"/>
                    <a:gd name="T53" fmla="*/ 64 w 64"/>
                    <a:gd name="T54" fmla="*/ 61 h 6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4" h="61">
                      <a:moveTo>
                        <a:pt x="16" y="61"/>
                      </a:moveTo>
                      <a:lnTo>
                        <a:pt x="8" y="57"/>
                      </a:lnTo>
                      <a:lnTo>
                        <a:pt x="2" y="53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2"/>
                      </a:lnTo>
                      <a:lnTo>
                        <a:pt x="14" y="16"/>
                      </a:lnTo>
                      <a:lnTo>
                        <a:pt x="58" y="0"/>
                      </a:lnTo>
                      <a:lnTo>
                        <a:pt x="52" y="7"/>
                      </a:lnTo>
                      <a:lnTo>
                        <a:pt x="48" y="15"/>
                      </a:lnTo>
                      <a:lnTo>
                        <a:pt x="47" y="24"/>
                      </a:lnTo>
                      <a:lnTo>
                        <a:pt x="46" y="31"/>
                      </a:lnTo>
                      <a:lnTo>
                        <a:pt x="48" y="41"/>
                      </a:lnTo>
                      <a:lnTo>
                        <a:pt x="55" y="48"/>
                      </a:lnTo>
                      <a:lnTo>
                        <a:pt x="64" y="54"/>
                      </a:lnTo>
                      <a:lnTo>
                        <a:pt x="16" y="61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623" name="Group 135">
                <a:extLst>
                  <a:ext uri="{FF2B5EF4-FFF2-40B4-BE49-F238E27FC236}">
                    <a16:creationId xmlns:a16="http://schemas.microsoft.com/office/drawing/2014/main" id="{1CCE6FB5-EAD1-4BE8-AB77-057DE73FD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5" y="2318"/>
                <a:ext cx="305" cy="265"/>
                <a:chOff x="1115" y="2318"/>
                <a:chExt cx="305" cy="265"/>
              </a:xfrm>
            </p:grpSpPr>
            <p:sp>
              <p:nvSpPr>
                <p:cNvPr id="23624" name="Freeform 136">
                  <a:extLst>
                    <a:ext uri="{FF2B5EF4-FFF2-40B4-BE49-F238E27FC236}">
                      <a16:creationId xmlns:a16="http://schemas.microsoft.com/office/drawing/2014/main" id="{9502A9F0-4F52-45A3-B5AB-34A283DFA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2510"/>
                  <a:ext cx="304" cy="73"/>
                </a:xfrm>
                <a:custGeom>
                  <a:avLst/>
                  <a:gdLst>
                    <a:gd name="T0" fmla="*/ 0 w 607"/>
                    <a:gd name="T1" fmla="*/ 0 h 147"/>
                    <a:gd name="T2" fmla="*/ 1 w 607"/>
                    <a:gd name="T3" fmla="*/ 0 h 147"/>
                    <a:gd name="T4" fmla="*/ 1 w 607"/>
                    <a:gd name="T5" fmla="*/ 0 h 147"/>
                    <a:gd name="T6" fmla="*/ 1 w 607"/>
                    <a:gd name="T7" fmla="*/ 0 h 147"/>
                    <a:gd name="T8" fmla="*/ 1 w 607"/>
                    <a:gd name="T9" fmla="*/ 0 h 147"/>
                    <a:gd name="T10" fmla="*/ 1 w 607"/>
                    <a:gd name="T11" fmla="*/ 0 h 147"/>
                    <a:gd name="T12" fmla="*/ 1 w 607"/>
                    <a:gd name="T13" fmla="*/ 0 h 147"/>
                    <a:gd name="T14" fmla="*/ 1 w 607"/>
                    <a:gd name="T15" fmla="*/ 0 h 147"/>
                    <a:gd name="T16" fmla="*/ 1 w 607"/>
                    <a:gd name="T17" fmla="*/ 0 h 147"/>
                    <a:gd name="T18" fmla="*/ 1 w 607"/>
                    <a:gd name="T19" fmla="*/ 0 h 147"/>
                    <a:gd name="T20" fmla="*/ 0 w 607"/>
                    <a:gd name="T21" fmla="*/ 0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07"/>
                    <a:gd name="T34" fmla="*/ 0 h 147"/>
                    <a:gd name="T35" fmla="*/ 607 w 607"/>
                    <a:gd name="T36" fmla="*/ 147 h 14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07" h="147">
                      <a:moveTo>
                        <a:pt x="0" y="44"/>
                      </a:moveTo>
                      <a:lnTo>
                        <a:pt x="420" y="0"/>
                      </a:lnTo>
                      <a:lnTo>
                        <a:pt x="607" y="142"/>
                      </a:lnTo>
                      <a:lnTo>
                        <a:pt x="484" y="134"/>
                      </a:lnTo>
                      <a:lnTo>
                        <a:pt x="453" y="127"/>
                      </a:lnTo>
                      <a:lnTo>
                        <a:pt x="472" y="147"/>
                      </a:lnTo>
                      <a:lnTo>
                        <a:pt x="347" y="134"/>
                      </a:lnTo>
                      <a:lnTo>
                        <a:pt x="307" y="120"/>
                      </a:lnTo>
                      <a:lnTo>
                        <a:pt x="326" y="140"/>
                      </a:lnTo>
                      <a:lnTo>
                        <a:pt x="154" y="12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5" name="Freeform 137">
                  <a:extLst>
                    <a:ext uri="{FF2B5EF4-FFF2-40B4-BE49-F238E27FC236}">
                      <a16:creationId xmlns:a16="http://schemas.microsoft.com/office/drawing/2014/main" id="{D83E7B57-EF9B-4692-8EA5-E5F807A99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" y="2447"/>
                  <a:ext cx="194" cy="61"/>
                </a:xfrm>
                <a:custGeom>
                  <a:avLst/>
                  <a:gdLst>
                    <a:gd name="T0" fmla="*/ 1 w 388"/>
                    <a:gd name="T1" fmla="*/ 1 h 122"/>
                    <a:gd name="T2" fmla="*/ 1 w 388"/>
                    <a:gd name="T3" fmla="*/ 0 h 122"/>
                    <a:gd name="T4" fmla="*/ 1 w 388"/>
                    <a:gd name="T5" fmla="*/ 1 h 122"/>
                    <a:gd name="T6" fmla="*/ 0 w 388"/>
                    <a:gd name="T7" fmla="*/ 1 h 122"/>
                    <a:gd name="T8" fmla="*/ 1 w 388"/>
                    <a:gd name="T9" fmla="*/ 1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122"/>
                    <a:gd name="T17" fmla="*/ 388 w 38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122">
                      <a:moveTo>
                        <a:pt x="50" y="92"/>
                      </a:moveTo>
                      <a:lnTo>
                        <a:pt x="388" y="0"/>
                      </a:lnTo>
                      <a:lnTo>
                        <a:pt x="289" y="56"/>
                      </a:lnTo>
                      <a:lnTo>
                        <a:pt x="0" y="122"/>
                      </a:lnTo>
                      <a:lnTo>
                        <a:pt x="50" y="92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6" name="Freeform 138">
                  <a:extLst>
                    <a:ext uri="{FF2B5EF4-FFF2-40B4-BE49-F238E27FC236}">
                      <a16:creationId xmlns:a16="http://schemas.microsoft.com/office/drawing/2014/main" id="{92A8244F-4F4C-4185-B70A-BEDC9DFBC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5" y="2318"/>
                  <a:ext cx="251" cy="174"/>
                </a:xfrm>
                <a:custGeom>
                  <a:avLst/>
                  <a:gdLst>
                    <a:gd name="T0" fmla="*/ 0 w 502"/>
                    <a:gd name="T1" fmla="*/ 1 h 348"/>
                    <a:gd name="T2" fmla="*/ 1 w 502"/>
                    <a:gd name="T3" fmla="*/ 1 h 348"/>
                    <a:gd name="T4" fmla="*/ 1 w 502"/>
                    <a:gd name="T5" fmla="*/ 0 h 348"/>
                    <a:gd name="T6" fmla="*/ 1 w 502"/>
                    <a:gd name="T7" fmla="*/ 1 h 348"/>
                    <a:gd name="T8" fmla="*/ 1 w 502"/>
                    <a:gd name="T9" fmla="*/ 1 h 348"/>
                    <a:gd name="T10" fmla="*/ 1 w 502"/>
                    <a:gd name="T11" fmla="*/ 1 h 348"/>
                    <a:gd name="T12" fmla="*/ 1 w 502"/>
                    <a:gd name="T13" fmla="*/ 1 h 348"/>
                    <a:gd name="T14" fmla="*/ 1 w 502"/>
                    <a:gd name="T15" fmla="*/ 1 h 348"/>
                    <a:gd name="T16" fmla="*/ 1 w 502"/>
                    <a:gd name="T17" fmla="*/ 1 h 348"/>
                    <a:gd name="T18" fmla="*/ 0 w 502"/>
                    <a:gd name="T19" fmla="*/ 1 h 34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2"/>
                    <a:gd name="T31" fmla="*/ 0 h 348"/>
                    <a:gd name="T32" fmla="*/ 502 w 502"/>
                    <a:gd name="T33" fmla="*/ 348 h 34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2" h="348">
                      <a:moveTo>
                        <a:pt x="0" y="348"/>
                      </a:moveTo>
                      <a:lnTo>
                        <a:pt x="360" y="224"/>
                      </a:lnTo>
                      <a:lnTo>
                        <a:pt x="502" y="0"/>
                      </a:lnTo>
                      <a:lnTo>
                        <a:pt x="391" y="68"/>
                      </a:lnTo>
                      <a:lnTo>
                        <a:pt x="366" y="92"/>
                      </a:lnTo>
                      <a:lnTo>
                        <a:pt x="366" y="66"/>
                      </a:lnTo>
                      <a:lnTo>
                        <a:pt x="241" y="161"/>
                      </a:lnTo>
                      <a:lnTo>
                        <a:pt x="249" y="134"/>
                      </a:lnTo>
                      <a:lnTo>
                        <a:pt x="113" y="219"/>
                      </a:lnTo>
                      <a:lnTo>
                        <a:pt x="0" y="3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3620" name="Freeform 139">
              <a:extLst>
                <a:ext uri="{FF2B5EF4-FFF2-40B4-BE49-F238E27FC236}">
                  <a16:creationId xmlns:a16="http://schemas.microsoft.com/office/drawing/2014/main" id="{502A5F37-2D52-4A65-806D-B90FA70C3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" y="2482"/>
              <a:ext cx="85" cy="76"/>
            </a:xfrm>
            <a:custGeom>
              <a:avLst/>
              <a:gdLst>
                <a:gd name="T0" fmla="*/ 1 w 169"/>
                <a:gd name="T1" fmla="*/ 0 h 151"/>
                <a:gd name="T2" fmla="*/ 1 w 169"/>
                <a:gd name="T3" fmla="*/ 1 h 151"/>
                <a:gd name="T4" fmla="*/ 1 w 169"/>
                <a:gd name="T5" fmla="*/ 1 h 151"/>
                <a:gd name="T6" fmla="*/ 1 w 169"/>
                <a:gd name="T7" fmla="*/ 1 h 151"/>
                <a:gd name="T8" fmla="*/ 1 w 169"/>
                <a:gd name="T9" fmla="*/ 1 h 151"/>
                <a:gd name="T10" fmla="*/ 1 w 169"/>
                <a:gd name="T11" fmla="*/ 1 h 151"/>
                <a:gd name="T12" fmla="*/ 1 w 169"/>
                <a:gd name="T13" fmla="*/ 1 h 151"/>
                <a:gd name="T14" fmla="*/ 1 w 169"/>
                <a:gd name="T15" fmla="*/ 1 h 151"/>
                <a:gd name="T16" fmla="*/ 1 w 169"/>
                <a:gd name="T17" fmla="*/ 1 h 151"/>
                <a:gd name="T18" fmla="*/ 1 w 169"/>
                <a:gd name="T19" fmla="*/ 1 h 151"/>
                <a:gd name="T20" fmla="*/ 1 w 169"/>
                <a:gd name="T21" fmla="*/ 1 h 151"/>
                <a:gd name="T22" fmla="*/ 1 w 169"/>
                <a:gd name="T23" fmla="*/ 1 h 151"/>
                <a:gd name="T24" fmla="*/ 1 w 169"/>
                <a:gd name="T25" fmla="*/ 1 h 151"/>
                <a:gd name="T26" fmla="*/ 1 w 169"/>
                <a:gd name="T27" fmla="*/ 1 h 151"/>
                <a:gd name="T28" fmla="*/ 1 w 169"/>
                <a:gd name="T29" fmla="*/ 1 h 151"/>
                <a:gd name="T30" fmla="*/ 1 w 169"/>
                <a:gd name="T31" fmla="*/ 1 h 151"/>
                <a:gd name="T32" fmla="*/ 0 w 169"/>
                <a:gd name="T33" fmla="*/ 1 h 151"/>
                <a:gd name="T34" fmla="*/ 0 w 169"/>
                <a:gd name="T35" fmla="*/ 1 h 151"/>
                <a:gd name="T36" fmla="*/ 1 w 169"/>
                <a:gd name="T37" fmla="*/ 1 h 151"/>
                <a:gd name="T38" fmla="*/ 1 w 169"/>
                <a:gd name="T39" fmla="*/ 1 h 151"/>
                <a:gd name="T40" fmla="*/ 1 w 169"/>
                <a:gd name="T41" fmla="*/ 1 h 151"/>
                <a:gd name="T42" fmla="*/ 1 w 169"/>
                <a:gd name="T43" fmla="*/ 1 h 151"/>
                <a:gd name="T44" fmla="*/ 1 w 169"/>
                <a:gd name="T45" fmla="*/ 1 h 151"/>
                <a:gd name="T46" fmla="*/ 1 w 169"/>
                <a:gd name="T47" fmla="*/ 0 h 15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9"/>
                <a:gd name="T73" fmla="*/ 0 h 151"/>
                <a:gd name="T74" fmla="*/ 169 w 169"/>
                <a:gd name="T75" fmla="*/ 151 h 15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9" h="151">
                  <a:moveTo>
                    <a:pt x="149" y="0"/>
                  </a:moveTo>
                  <a:lnTo>
                    <a:pt x="139" y="11"/>
                  </a:lnTo>
                  <a:lnTo>
                    <a:pt x="128" y="28"/>
                  </a:lnTo>
                  <a:lnTo>
                    <a:pt x="123" y="42"/>
                  </a:lnTo>
                  <a:lnTo>
                    <a:pt x="118" y="59"/>
                  </a:lnTo>
                  <a:lnTo>
                    <a:pt x="118" y="75"/>
                  </a:lnTo>
                  <a:lnTo>
                    <a:pt x="123" y="91"/>
                  </a:lnTo>
                  <a:lnTo>
                    <a:pt x="130" y="105"/>
                  </a:lnTo>
                  <a:lnTo>
                    <a:pt x="142" y="116"/>
                  </a:lnTo>
                  <a:lnTo>
                    <a:pt x="156" y="124"/>
                  </a:lnTo>
                  <a:lnTo>
                    <a:pt x="169" y="133"/>
                  </a:lnTo>
                  <a:lnTo>
                    <a:pt x="41" y="151"/>
                  </a:lnTo>
                  <a:lnTo>
                    <a:pt x="27" y="145"/>
                  </a:lnTo>
                  <a:lnTo>
                    <a:pt x="16" y="137"/>
                  </a:lnTo>
                  <a:lnTo>
                    <a:pt x="8" y="126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3" y="78"/>
                  </a:lnTo>
                  <a:lnTo>
                    <a:pt x="7" y="66"/>
                  </a:lnTo>
                  <a:lnTo>
                    <a:pt x="11" y="57"/>
                  </a:lnTo>
                  <a:lnTo>
                    <a:pt x="18" y="46"/>
                  </a:lnTo>
                  <a:lnTo>
                    <a:pt x="24" y="4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Freeform 140">
              <a:extLst>
                <a:ext uri="{FF2B5EF4-FFF2-40B4-BE49-F238E27FC236}">
                  <a16:creationId xmlns:a16="http://schemas.microsoft.com/office/drawing/2014/main" id="{6F617604-940E-4E60-A705-DDC991B6D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2493"/>
              <a:ext cx="36" cy="62"/>
            </a:xfrm>
            <a:custGeom>
              <a:avLst/>
              <a:gdLst>
                <a:gd name="T0" fmla="*/ 1 w 70"/>
                <a:gd name="T1" fmla="*/ 0 h 124"/>
                <a:gd name="T2" fmla="*/ 1 w 70"/>
                <a:gd name="T3" fmla="*/ 1 h 124"/>
                <a:gd name="T4" fmla="*/ 1 w 70"/>
                <a:gd name="T5" fmla="*/ 1 h 124"/>
                <a:gd name="T6" fmla="*/ 1 w 70"/>
                <a:gd name="T7" fmla="*/ 1 h 124"/>
                <a:gd name="T8" fmla="*/ 1 w 70"/>
                <a:gd name="T9" fmla="*/ 1 h 124"/>
                <a:gd name="T10" fmla="*/ 1 w 70"/>
                <a:gd name="T11" fmla="*/ 1 h 124"/>
                <a:gd name="T12" fmla="*/ 1 w 70"/>
                <a:gd name="T13" fmla="*/ 1 h 124"/>
                <a:gd name="T14" fmla="*/ 1 w 70"/>
                <a:gd name="T15" fmla="*/ 1 h 124"/>
                <a:gd name="T16" fmla="*/ 1 w 70"/>
                <a:gd name="T17" fmla="*/ 1 h 124"/>
                <a:gd name="T18" fmla="*/ 1 w 70"/>
                <a:gd name="T19" fmla="*/ 1 h 124"/>
                <a:gd name="T20" fmla="*/ 1 w 70"/>
                <a:gd name="T21" fmla="*/ 1 h 124"/>
                <a:gd name="T22" fmla="*/ 1 w 70"/>
                <a:gd name="T23" fmla="*/ 1 h 124"/>
                <a:gd name="T24" fmla="*/ 1 w 70"/>
                <a:gd name="T25" fmla="*/ 1 h 124"/>
                <a:gd name="T26" fmla="*/ 1 w 70"/>
                <a:gd name="T27" fmla="*/ 1 h 124"/>
                <a:gd name="T28" fmla="*/ 1 w 70"/>
                <a:gd name="T29" fmla="*/ 1 h 124"/>
                <a:gd name="T30" fmla="*/ 1 w 70"/>
                <a:gd name="T31" fmla="*/ 1 h 124"/>
                <a:gd name="T32" fmla="*/ 0 w 70"/>
                <a:gd name="T33" fmla="*/ 1 h 124"/>
                <a:gd name="T34" fmla="*/ 0 w 70"/>
                <a:gd name="T35" fmla="*/ 1 h 124"/>
                <a:gd name="T36" fmla="*/ 1 w 70"/>
                <a:gd name="T37" fmla="*/ 1 h 124"/>
                <a:gd name="T38" fmla="*/ 1 w 70"/>
                <a:gd name="T39" fmla="*/ 1 h 124"/>
                <a:gd name="T40" fmla="*/ 1 w 70"/>
                <a:gd name="T41" fmla="*/ 1 h 124"/>
                <a:gd name="T42" fmla="*/ 1 w 70"/>
                <a:gd name="T43" fmla="*/ 1 h 124"/>
                <a:gd name="T44" fmla="*/ 1 w 70"/>
                <a:gd name="T45" fmla="*/ 1 h 124"/>
                <a:gd name="T46" fmla="*/ 1 w 70"/>
                <a:gd name="T47" fmla="*/ 0 h 1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0"/>
                <a:gd name="T73" fmla="*/ 0 h 124"/>
                <a:gd name="T74" fmla="*/ 70 w 70"/>
                <a:gd name="T75" fmla="*/ 124 h 12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0" h="124">
                  <a:moveTo>
                    <a:pt x="46" y="0"/>
                  </a:moveTo>
                  <a:lnTo>
                    <a:pt x="38" y="18"/>
                  </a:lnTo>
                  <a:lnTo>
                    <a:pt x="32" y="31"/>
                  </a:lnTo>
                  <a:lnTo>
                    <a:pt x="26" y="47"/>
                  </a:lnTo>
                  <a:lnTo>
                    <a:pt x="23" y="63"/>
                  </a:lnTo>
                  <a:lnTo>
                    <a:pt x="26" y="80"/>
                  </a:lnTo>
                  <a:lnTo>
                    <a:pt x="33" y="92"/>
                  </a:lnTo>
                  <a:lnTo>
                    <a:pt x="43" y="101"/>
                  </a:lnTo>
                  <a:lnTo>
                    <a:pt x="53" y="110"/>
                  </a:lnTo>
                  <a:lnTo>
                    <a:pt x="70" y="121"/>
                  </a:lnTo>
                  <a:lnTo>
                    <a:pt x="46" y="124"/>
                  </a:lnTo>
                  <a:lnTo>
                    <a:pt x="36" y="120"/>
                  </a:lnTo>
                  <a:lnTo>
                    <a:pt x="26" y="115"/>
                  </a:lnTo>
                  <a:lnTo>
                    <a:pt x="16" y="107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3" y="48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19"/>
                  </a:lnTo>
                  <a:lnTo>
                    <a:pt x="25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755" name="Group 141">
            <a:extLst>
              <a:ext uri="{FF2B5EF4-FFF2-40B4-BE49-F238E27FC236}">
                <a16:creationId xmlns:a16="http://schemas.microsoft.com/office/drawing/2014/main" id="{6AC500D1-3C83-478B-91B5-22E146484A6B}"/>
              </a:ext>
            </a:extLst>
          </p:cNvPr>
          <p:cNvGrpSpPr>
            <a:grpSpLocks/>
          </p:cNvGrpSpPr>
          <p:nvPr/>
        </p:nvGrpSpPr>
        <p:grpSpPr bwMode="auto">
          <a:xfrm>
            <a:off x="4494213" y="1664971"/>
            <a:ext cx="1524000" cy="793750"/>
            <a:chOff x="874" y="2142"/>
            <a:chExt cx="519" cy="404"/>
          </a:xfrm>
        </p:grpSpPr>
        <p:sp>
          <p:nvSpPr>
            <p:cNvPr id="23604" name="Freeform 142">
              <a:extLst>
                <a:ext uri="{FF2B5EF4-FFF2-40B4-BE49-F238E27FC236}">
                  <a16:creationId xmlns:a16="http://schemas.microsoft.com/office/drawing/2014/main" id="{E6D876B2-D0E2-44E9-A830-6F49F5339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2519"/>
              <a:ext cx="39" cy="27"/>
            </a:xfrm>
            <a:custGeom>
              <a:avLst/>
              <a:gdLst>
                <a:gd name="T0" fmla="*/ 0 w 77"/>
                <a:gd name="T1" fmla="*/ 1 h 53"/>
                <a:gd name="T2" fmla="*/ 1 w 77"/>
                <a:gd name="T3" fmla="*/ 0 h 53"/>
                <a:gd name="T4" fmla="*/ 1 w 77"/>
                <a:gd name="T5" fmla="*/ 1 h 53"/>
                <a:gd name="T6" fmla="*/ 1 w 77"/>
                <a:gd name="T7" fmla="*/ 1 h 53"/>
                <a:gd name="T8" fmla="*/ 0 w 77"/>
                <a:gd name="T9" fmla="*/ 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53"/>
                <a:gd name="T17" fmla="*/ 77 w 7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53">
                  <a:moveTo>
                    <a:pt x="0" y="25"/>
                  </a:moveTo>
                  <a:lnTo>
                    <a:pt x="35" y="0"/>
                  </a:lnTo>
                  <a:lnTo>
                    <a:pt x="77" y="53"/>
                  </a:lnTo>
                  <a:lnTo>
                    <a:pt x="13" y="4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Freeform 143">
              <a:extLst>
                <a:ext uri="{FF2B5EF4-FFF2-40B4-BE49-F238E27FC236}">
                  <a16:creationId xmlns:a16="http://schemas.microsoft.com/office/drawing/2014/main" id="{B7303B61-11C7-4D76-92CD-86DFA1F73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2479"/>
              <a:ext cx="23" cy="52"/>
            </a:xfrm>
            <a:custGeom>
              <a:avLst/>
              <a:gdLst>
                <a:gd name="T0" fmla="*/ 1 w 44"/>
                <a:gd name="T1" fmla="*/ 0 h 105"/>
                <a:gd name="T2" fmla="*/ 1 w 44"/>
                <a:gd name="T3" fmla="*/ 0 h 105"/>
                <a:gd name="T4" fmla="*/ 1 w 44"/>
                <a:gd name="T5" fmla="*/ 0 h 105"/>
                <a:gd name="T6" fmla="*/ 0 w 44"/>
                <a:gd name="T7" fmla="*/ 0 h 105"/>
                <a:gd name="T8" fmla="*/ 1 w 44"/>
                <a:gd name="T9" fmla="*/ 0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105"/>
                <a:gd name="T17" fmla="*/ 44 w 44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105">
                  <a:moveTo>
                    <a:pt x="28" y="0"/>
                  </a:moveTo>
                  <a:lnTo>
                    <a:pt x="44" y="80"/>
                  </a:lnTo>
                  <a:lnTo>
                    <a:pt x="10" y="105"/>
                  </a:lnTo>
                  <a:lnTo>
                    <a:pt x="0" y="8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6" name="Freeform 144">
              <a:extLst>
                <a:ext uri="{FF2B5EF4-FFF2-40B4-BE49-F238E27FC236}">
                  <a16:creationId xmlns:a16="http://schemas.microsoft.com/office/drawing/2014/main" id="{9A6EDF66-37D0-4512-A6AD-AC5689397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" y="2478"/>
              <a:ext cx="30" cy="68"/>
            </a:xfrm>
            <a:custGeom>
              <a:avLst/>
              <a:gdLst>
                <a:gd name="T0" fmla="*/ 0 w 60"/>
                <a:gd name="T1" fmla="*/ 0 h 136"/>
                <a:gd name="T2" fmla="*/ 1 w 60"/>
                <a:gd name="T3" fmla="*/ 1 h 136"/>
                <a:gd name="T4" fmla="*/ 1 w 60"/>
                <a:gd name="T5" fmla="*/ 1 h 136"/>
                <a:gd name="T6" fmla="*/ 1 w 60"/>
                <a:gd name="T7" fmla="*/ 1 h 136"/>
                <a:gd name="T8" fmla="*/ 0 w 60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136"/>
                <a:gd name="T17" fmla="*/ 60 w 60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136">
                  <a:moveTo>
                    <a:pt x="0" y="0"/>
                  </a:moveTo>
                  <a:lnTo>
                    <a:pt x="15" y="83"/>
                  </a:lnTo>
                  <a:lnTo>
                    <a:pt x="60" y="136"/>
                  </a:lnTo>
                  <a:lnTo>
                    <a:pt x="4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607" name="Group 145">
              <a:extLst>
                <a:ext uri="{FF2B5EF4-FFF2-40B4-BE49-F238E27FC236}">
                  <a16:creationId xmlns:a16="http://schemas.microsoft.com/office/drawing/2014/main" id="{4967783C-4DC0-4ACA-B4BA-1EEB118C1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3" y="2142"/>
              <a:ext cx="500" cy="385"/>
              <a:chOff x="893" y="2142"/>
              <a:chExt cx="500" cy="385"/>
            </a:xfrm>
          </p:grpSpPr>
          <p:sp>
            <p:nvSpPr>
              <p:cNvPr id="23608" name="Freeform 146">
                <a:extLst>
                  <a:ext uri="{FF2B5EF4-FFF2-40B4-BE49-F238E27FC236}">
                    <a16:creationId xmlns:a16="http://schemas.microsoft.com/office/drawing/2014/main" id="{CDC944C6-304E-42C2-9384-06FA3BB83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251"/>
                <a:ext cx="431" cy="276"/>
              </a:xfrm>
              <a:custGeom>
                <a:avLst/>
                <a:gdLst>
                  <a:gd name="T0" fmla="*/ 0 w 863"/>
                  <a:gd name="T1" fmla="*/ 0 h 552"/>
                  <a:gd name="T2" fmla="*/ 0 w 863"/>
                  <a:gd name="T3" fmla="*/ 1 h 552"/>
                  <a:gd name="T4" fmla="*/ 0 w 863"/>
                  <a:gd name="T5" fmla="*/ 1 h 552"/>
                  <a:gd name="T6" fmla="*/ 0 w 863"/>
                  <a:gd name="T7" fmla="*/ 1 h 552"/>
                  <a:gd name="T8" fmla="*/ 0 w 863"/>
                  <a:gd name="T9" fmla="*/ 1 h 552"/>
                  <a:gd name="T10" fmla="*/ 0 w 863"/>
                  <a:gd name="T11" fmla="*/ 1 h 552"/>
                  <a:gd name="T12" fmla="*/ 0 w 863"/>
                  <a:gd name="T13" fmla="*/ 1 h 552"/>
                  <a:gd name="T14" fmla="*/ 0 w 863"/>
                  <a:gd name="T15" fmla="*/ 1 h 552"/>
                  <a:gd name="T16" fmla="*/ 0 w 863"/>
                  <a:gd name="T17" fmla="*/ 1 h 552"/>
                  <a:gd name="T18" fmla="*/ 0 w 863"/>
                  <a:gd name="T19" fmla="*/ 1 h 552"/>
                  <a:gd name="T20" fmla="*/ 0 w 863"/>
                  <a:gd name="T21" fmla="*/ 0 h 5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63"/>
                  <a:gd name="T34" fmla="*/ 0 h 552"/>
                  <a:gd name="T35" fmla="*/ 863 w 863"/>
                  <a:gd name="T36" fmla="*/ 552 h 5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63" h="552">
                    <a:moveTo>
                      <a:pt x="697" y="0"/>
                    </a:moveTo>
                    <a:lnTo>
                      <a:pt x="18" y="504"/>
                    </a:lnTo>
                    <a:lnTo>
                      <a:pt x="10" y="510"/>
                    </a:lnTo>
                    <a:lnTo>
                      <a:pt x="4" y="520"/>
                    </a:lnTo>
                    <a:lnTo>
                      <a:pt x="0" y="532"/>
                    </a:lnTo>
                    <a:lnTo>
                      <a:pt x="5" y="544"/>
                    </a:lnTo>
                    <a:lnTo>
                      <a:pt x="14" y="549"/>
                    </a:lnTo>
                    <a:lnTo>
                      <a:pt x="23" y="552"/>
                    </a:lnTo>
                    <a:lnTo>
                      <a:pt x="36" y="547"/>
                    </a:lnTo>
                    <a:lnTo>
                      <a:pt x="863" y="164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9" name="Freeform 147">
                <a:extLst>
                  <a:ext uri="{FF2B5EF4-FFF2-40B4-BE49-F238E27FC236}">
                    <a16:creationId xmlns:a16="http://schemas.microsoft.com/office/drawing/2014/main" id="{1217B9C7-5803-4815-B073-6D198CF57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2236"/>
                <a:ext cx="144" cy="66"/>
              </a:xfrm>
              <a:custGeom>
                <a:avLst/>
                <a:gdLst>
                  <a:gd name="T0" fmla="*/ 1 w 288"/>
                  <a:gd name="T1" fmla="*/ 1 h 132"/>
                  <a:gd name="T2" fmla="*/ 1 w 288"/>
                  <a:gd name="T3" fmla="*/ 0 h 132"/>
                  <a:gd name="T4" fmla="*/ 1 w 288"/>
                  <a:gd name="T5" fmla="*/ 1 h 132"/>
                  <a:gd name="T6" fmla="*/ 1 w 288"/>
                  <a:gd name="T7" fmla="*/ 1 h 132"/>
                  <a:gd name="T8" fmla="*/ 1 w 288"/>
                  <a:gd name="T9" fmla="*/ 1 h 132"/>
                  <a:gd name="T10" fmla="*/ 0 w 288"/>
                  <a:gd name="T11" fmla="*/ 1 h 132"/>
                  <a:gd name="T12" fmla="*/ 1 w 288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132"/>
                  <a:gd name="T23" fmla="*/ 288 w 288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132">
                    <a:moveTo>
                      <a:pt x="15" y="71"/>
                    </a:moveTo>
                    <a:lnTo>
                      <a:pt x="123" y="0"/>
                    </a:lnTo>
                    <a:lnTo>
                      <a:pt x="288" y="121"/>
                    </a:lnTo>
                    <a:lnTo>
                      <a:pt x="264" y="132"/>
                    </a:lnTo>
                    <a:lnTo>
                      <a:pt x="113" y="40"/>
                    </a:lnTo>
                    <a:lnTo>
                      <a:pt x="0" y="103"/>
                    </a:lnTo>
                    <a:lnTo>
                      <a:pt x="15" y="7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0" name="Freeform 148">
                <a:extLst>
                  <a:ext uri="{FF2B5EF4-FFF2-40B4-BE49-F238E27FC236}">
                    <a16:creationId xmlns:a16="http://schemas.microsoft.com/office/drawing/2014/main" id="{3C571F83-DD75-4812-9618-D0CB9534B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225"/>
                <a:ext cx="137" cy="132"/>
              </a:xfrm>
              <a:custGeom>
                <a:avLst/>
                <a:gdLst>
                  <a:gd name="T0" fmla="*/ 1 w 273"/>
                  <a:gd name="T1" fmla="*/ 0 h 266"/>
                  <a:gd name="T2" fmla="*/ 1 w 273"/>
                  <a:gd name="T3" fmla="*/ 0 h 266"/>
                  <a:gd name="T4" fmla="*/ 1 w 273"/>
                  <a:gd name="T5" fmla="*/ 0 h 266"/>
                  <a:gd name="T6" fmla="*/ 1 w 273"/>
                  <a:gd name="T7" fmla="*/ 0 h 266"/>
                  <a:gd name="T8" fmla="*/ 0 w 273"/>
                  <a:gd name="T9" fmla="*/ 0 h 266"/>
                  <a:gd name="T10" fmla="*/ 0 w 273"/>
                  <a:gd name="T11" fmla="*/ 0 h 266"/>
                  <a:gd name="T12" fmla="*/ 1 w 273"/>
                  <a:gd name="T13" fmla="*/ 0 h 266"/>
                  <a:gd name="T14" fmla="*/ 1 w 273"/>
                  <a:gd name="T15" fmla="*/ 0 h 266"/>
                  <a:gd name="T16" fmla="*/ 1 w 273"/>
                  <a:gd name="T17" fmla="*/ 0 h 266"/>
                  <a:gd name="T18" fmla="*/ 1 w 273"/>
                  <a:gd name="T19" fmla="*/ 0 h 266"/>
                  <a:gd name="T20" fmla="*/ 1 w 273"/>
                  <a:gd name="T21" fmla="*/ 0 h 266"/>
                  <a:gd name="T22" fmla="*/ 1 w 273"/>
                  <a:gd name="T23" fmla="*/ 0 h 266"/>
                  <a:gd name="T24" fmla="*/ 1 w 273"/>
                  <a:gd name="T25" fmla="*/ 0 h 266"/>
                  <a:gd name="T26" fmla="*/ 1 w 273"/>
                  <a:gd name="T27" fmla="*/ 0 h 266"/>
                  <a:gd name="T28" fmla="*/ 1 w 273"/>
                  <a:gd name="T29" fmla="*/ 0 h 266"/>
                  <a:gd name="T30" fmla="*/ 1 w 273"/>
                  <a:gd name="T31" fmla="*/ 0 h 266"/>
                  <a:gd name="T32" fmla="*/ 1 w 273"/>
                  <a:gd name="T33" fmla="*/ 0 h 266"/>
                  <a:gd name="T34" fmla="*/ 1 w 273"/>
                  <a:gd name="T35" fmla="*/ 0 h 266"/>
                  <a:gd name="T36" fmla="*/ 1 w 273"/>
                  <a:gd name="T37" fmla="*/ 0 h 266"/>
                  <a:gd name="T38" fmla="*/ 1 w 273"/>
                  <a:gd name="T39" fmla="*/ 0 h 266"/>
                  <a:gd name="T40" fmla="*/ 1 w 273"/>
                  <a:gd name="T41" fmla="*/ 0 h 2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73"/>
                  <a:gd name="T64" fmla="*/ 0 h 266"/>
                  <a:gd name="T65" fmla="*/ 273 w 273"/>
                  <a:gd name="T66" fmla="*/ 266 h 26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73" h="266">
                    <a:moveTo>
                      <a:pt x="141" y="0"/>
                    </a:moveTo>
                    <a:lnTo>
                      <a:pt x="12" y="94"/>
                    </a:lnTo>
                    <a:lnTo>
                      <a:pt x="6" y="107"/>
                    </a:lnTo>
                    <a:lnTo>
                      <a:pt x="2" y="123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3" y="183"/>
                    </a:lnTo>
                    <a:lnTo>
                      <a:pt x="9" y="200"/>
                    </a:lnTo>
                    <a:lnTo>
                      <a:pt x="20" y="217"/>
                    </a:lnTo>
                    <a:lnTo>
                      <a:pt x="34" y="232"/>
                    </a:lnTo>
                    <a:lnTo>
                      <a:pt x="53" y="245"/>
                    </a:lnTo>
                    <a:lnTo>
                      <a:pt x="69" y="256"/>
                    </a:lnTo>
                    <a:lnTo>
                      <a:pt x="89" y="261"/>
                    </a:lnTo>
                    <a:lnTo>
                      <a:pt x="108" y="266"/>
                    </a:lnTo>
                    <a:lnTo>
                      <a:pt x="126" y="266"/>
                    </a:lnTo>
                    <a:lnTo>
                      <a:pt x="273" y="200"/>
                    </a:lnTo>
                    <a:lnTo>
                      <a:pt x="123" y="54"/>
                    </a:lnTo>
                    <a:lnTo>
                      <a:pt x="14" y="117"/>
                    </a:lnTo>
                    <a:lnTo>
                      <a:pt x="22" y="96"/>
                    </a:lnTo>
                    <a:lnTo>
                      <a:pt x="134" y="25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1" name="Freeform 149">
                <a:extLst>
                  <a:ext uri="{FF2B5EF4-FFF2-40B4-BE49-F238E27FC236}">
                    <a16:creationId xmlns:a16="http://schemas.microsoft.com/office/drawing/2014/main" id="{737792E2-68D3-4C81-AE08-90FAB4699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9" y="2251"/>
                <a:ext cx="83" cy="75"/>
              </a:xfrm>
              <a:custGeom>
                <a:avLst/>
                <a:gdLst>
                  <a:gd name="T0" fmla="*/ 0 w 165"/>
                  <a:gd name="T1" fmla="*/ 0 h 149"/>
                  <a:gd name="T2" fmla="*/ 1 w 165"/>
                  <a:gd name="T3" fmla="*/ 1 h 149"/>
                  <a:gd name="T4" fmla="*/ 1 w 165"/>
                  <a:gd name="T5" fmla="*/ 1 h 149"/>
                  <a:gd name="T6" fmla="*/ 1 w 165"/>
                  <a:gd name="T7" fmla="*/ 1 h 149"/>
                  <a:gd name="T8" fmla="*/ 1 w 165"/>
                  <a:gd name="T9" fmla="*/ 1 h 149"/>
                  <a:gd name="T10" fmla="*/ 1 w 165"/>
                  <a:gd name="T11" fmla="*/ 1 h 149"/>
                  <a:gd name="T12" fmla="*/ 1 w 165"/>
                  <a:gd name="T13" fmla="*/ 1 h 149"/>
                  <a:gd name="T14" fmla="*/ 1 w 165"/>
                  <a:gd name="T15" fmla="*/ 1 h 149"/>
                  <a:gd name="T16" fmla="*/ 1 w 165"/>
                  <a:gd name="T17" fmla="*/ 1 h 149"/>
                  <a:gd name="T18" fmla="*/ 1 w 165"/>
                  <a:gd name="T19" fmla="*/ 1 h 149"/>
                  <a:gd name="T20" fmla="*/ 1 w 165"/>
                  <a:gd name="T21" fmla="*/ 1 h 149"/>
                  <a:gd name="T22" fmla="*/ 1 w 165"/>
                  <a:gd name="T23" fmla="*/ 1 h 149"/>
                  <a:gd name="T24" fmla="*/ 1 w 165"/>
                  <a:gd name="T25" fmla="*/ 1 h 149"/>
                  <a:gd name="T26" fmla="*/ 1 w 165"/>
                  <a:gd name="T27" fmla="*/ 1 h 149"/>
                  <a:gd name="T28" fmla="*/ 1 w 165"/>
                  <a:gd name="T29" fmla="*/ 1 h 149"/>
                  <a:gd name="T30" fmla="*/ 1 w 165"/>
                  <a:gd name="T31" fmla="*/ 1 h 149"/>
                  <a:gd name="T32" fmla="*/ 1 w 165"/>
                  <a:gd name="T33" fmla="*/ 1 h 149"/>
                  <a:gd name="T34" fmla="*/ 1 w 165"/>
                  <a:gd name="T35" fmla="*/ 1 h 149"/>
                  <a:gd name="T36" fmla="*/ 0 w 165"/>
                  <a:gd name="T37" fmla="*/ 0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"/>
                  <a:gd name="T58" fmla="*/ 0 h 149"/>
                  <a:gd name="T59" fmla="*/ 165 w 165"/>
                  <a:gd name="T60" fmla="*/ 149 h 14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" h="149">
                    <a:moveTo>
                      <a:pt x="0" y="0"/>
                    </a:moveTo>
                    <a:lnTo>
                      <a:pt x="3" y="13"/>
                    </a:lnTo>
                    <a:lnTo>
                      <a:pt x="7" y="25"/>
                    </a:lnTo>
                    <a:lnTo>
                      <a:pt x="10" y="36"/>
                    </a:lnTo>
                    <a:lnTo>
                      <a:pt x="16" y="51"/>
                    </a:lnTo>
                    <a:lnTo>
                      <a:pt x="23" y="65"/>
                    </a:lnTo>
                    <a:lnTo>
                      <a:pt x="34" y="83"/>
                    </a:lnTo>
                    <a:lnTo>
                      <a:pt x="48" y="98"/>
                    </a:lnTo>
                    <a:lnTo>
                      <a:pt x="64" y="111"/>
                    </a:lnTo>
                    <a:lnTo>
                      <a:pt x="80" y="124"/>
                    </a:lnTo>
                    <a:lnTo>
                      <a:pt x="96" y="134"/>
                    </a:lnTo>
                    <a:lnTo>
                      <a:pt x="113" y="142"/>
                    </a:lnTo>
                    <a:lnTo>
                      <a:pt x="128" y="148"/>
                    </a:lnTo>
                    <a:lnTo>
                      <a:pt x="137" y="149"/>
                    </a:lnTo>
                    <a:lnTo>
                      <a:pt x="148" y="146"/>
                    </a:lnTo>
                    <a:lnTo>
                      <a:pt x="155" y="137"/>
                    </a:lnTo>
                    <a:lnTo>
                      <a:pt x="161" y="124"/>
                    </a:lnTo>
                    <a:lnTo>
                      <a:pt x="16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2" name="Freeform 150">
                <a:extLst>
                  <a:ext uri="{FF2B5EF4-FFF2-40B4-BE49-F238E27FC236}">
                    <a16:creationId xmlns:a16="http://schemas.microsoft.com/office/drawing/2014/main" id="{AE164A98-C30F-4EA3-9B34-B2F921792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2223"/>
                <a:ext cx="83" cy="73"/>
              </a:xfrm>
              <a:custGeom>
                <a:avLst/>
                <a:gdLst>
                  <a:gd name="T0" fmla="*/ 0 w 168"/>
                  <a:gd name="T1" fmla="*/ 0 h 147"/>
                  <a:gd name="T2" fmla="*/ 0 w 168"/>
                  <a:gd name="T3" fmla="*/ 0 h 147"/>
                  <a:gd name="T4" fmla="*/ 0 w 168"/>
                  <a:gd name="T5" fmla="*/ 0 h 147"/>
                  <a:gd name="T6" fmla="*/ 0 w 168"/>
                  <a:gd name="T7" fmla="*/ 0 h 147"/>
                  <a:gd name="T8" fmla="*/ 0 w 168"/>
                  <a:gd name="T9" fmla="*/ 0 h 147"/>
                  <a:gd name="T10" fmla="*/ 0 w 168"/>
                  <a:gd name="T11" fmla="*/ 0 h 147"/>
                  <a:gd name="T12" fmla="*/ 0 w 168"/>
                  <a:gd name="T13" fmla="*/ 0 h 147"/>
                  <a:gd name="T14" fmla="*/ 0 w 168"/>
                  <a:gd name="T15" fmla="*/ 0 h 147"/>
                  <a:gd name="T16" fmla="*/ 0 w 168"/>
                  <a:gd name="T17" fmla="*/ 0 h 147"/>
                  <a:gd name="T18" fmla="*/ 0 w 168"/>
                  <a:gd name="T19" fmla="*/ 0 h 147"/>
                  <a:gd name="T20" fmla="*/ 0 w 168"/>
                  <a:gd name="T21" fmla="*/ 0 h 147"/>
                  <a:gd name="T22" fmla="*/ 0 w 168"/>
                  <a:gd name="T23" fmla="*/ 0 h 147"/>
                  <a:gd name="T24" fmla="*/ 0 w 168"/>
                  <a:gd name="T25" fmla="*/ 0 h 147"/>
                  <a:gd name="T26" fmla="*/ 0 w 168"/>
                  <a:gd name="T27" fmla="*/ 0 h 147"/>
                  <a:gd name="T28" fmla="*/ 0 w 168"/>
                  <a:gd name="T29" fmla="*/ 0 h 147"/>
                  <a:gd name="T30" fmla="*/ 0 w 168"/>
                  <a:gd name="T31" fmla="*/ 0 h 147"/>
                  <a:gd name="T32" fmla="*/ 0 w 168"/>
                  <a:gd name="T33" fmla="*/ 0 h 147"/>
                  <a:gd name="T34" fmla="*/ 0 w 168"/>
                  <a:gd name="T35" fmla="*/ 0 h 1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8"/>
                  <a:gd name="T55" fmla="*/ 0 h 147"/>
                  <a:gd name="T56" fmla="*/ 168 w 168"/>
                  <a:gd name="T57" fmla="*/ 147 h 1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8" h="147">
                    <a:moveTo>
                      <a:pt x="0" y="35"/>
                    </a:moveTo>
                    <a:lnTo>
                      <a:pt x="0" y="25"/>
                    </a:lnTo>
                    <a:lnTo>
                      <a:pt x="5" y="13"/>
                    </a:lnTo>
                    <a:lnTo>
                      <a:pt x="17" y="3"/>
                    </a:lnTo>
                    <a:lnTo>
                      <a:pt x="31" y="0"/>
                    </a:lnTo>
                    <a:lnTo>
                      <a:pt x="45" y="0"/>
                    </a:lnTo>
                    <a:lnTo>
                      <a:pt x="62" y="3"/>
                    </a:lnTo>
                    <a:lnTo>
                      <a:pt x="82" y="11"/>
                    </a:lnTo>
                    <a:lnTo>
                      <a:pt x="100" y="19"/>
                    </a:lnTo>
                    <a:lnTo>
                      <a:pt x="119" y="32"/>
                    </a:lnTo>
                    <a:lnTo>
                      <a:pt x="131" y="43"/>
                    </a:lnTo>
                    <a:lnTo>
                      <a:pt x="143" y="57"/>
                    </a:lnTo>
                    <a:lnTo>
                      <a:pt x="151" y="72"/>
                    </a:lnTo>
                    <a:lnTo>
                      <a:pt x="158" y="88"/>
                    </a:lnTo>
                    <a:lnTo>
                      <a:pt x="164" y="109"/>
                    </a:lnTo>
                    <a:lnTo>
                      <a:pt x="168" y="129"/>
                    </a:lnTo>
                    <a:lnTo>
                      <a:pt x="167" y="147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3" name="Freeform 151">
                <a:extLst>
                  <a:ext uri="{FF2B5EF4-FFF2-40B4-BE49-F238E27FC236}">
                    <a16:creationId xmlns:a16="http://schemas.microsoft.com/office/drawing/2014/main" id="{F90F565F-E522-4DFD-97EB-CC3BEE819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" y="2142"/>
                <a:ext cx="185" cy="239"/>
              </a:xfrm>
              <a:custGeom>
                <a:avLst/>
                <a:gdLst>
                  <a:gd name="T0" fmla="*/ 0 w 368"/>
                  <a:gd name="T1" fmla="*/ 1 h 477"/>
                  <a:gd name="T2" fmla="*/ 1 w 368"/>
                  <a:gd name="T3" fmla="*/ 1 h 477"/>
                  <a:gd name="T4" fmla="*/ 1 w 368"/>
                  <a:gd name="T5" fmla="*/ 0 h 477"/>
                  <a:gd name="T6" fmla="*/ 1 w 368"/>
                  <a:gd name="T7" fmla="*/ 1 h 477"/>
                  <a:gd name="T8" fmla="*/ 1 w 368"/>
                  <a:gd name="T9" fmla="*/ 1 h 477"/>
                  <a:gd name="T10" fmla="*/ 1 w 368"/>
                  <a:gd name="T11" fmla="*/ 1 h 477"/>
                  <a:gd name="T12" fmla="*/ 1 w 368"/>
                  <a:gd name="T13" fmla="*/ 1 h 477"/>
                  <a:gd name="T14" fmla="*/ 1 w 368"/>
                  <a:gd name="T15" fmla="*/ 1 h 477"/>
                  <a:gd name="T16" fmla="*/ 1 w 368"/>
                  <a:gd name="T17" fmla="*/ 1 h 477"/>
                  <a:gd name="T18" fmla="*/ 0 w 368"/>
                  <a:gd name="T19" fmla="*/ 1 h 4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8"/>
                  <a:gd name="T31" fmla="*/ 0 h 477"/>
                  <a:gd name="T32" fmla="*/ 368 w 368"/>
                  <a:gd name="T33" fmla="*/ 477 h 47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8" h="477">
                    <a:moveTo>
                      <a:pt x="0" y="477"/>
                    </a:moveTo>
                    <a:lnTo>
                      <a:pt x="301" y="250"/>
                    </a:lnTo>
                    <a:lnTo>
                      <a:pt x="368" y="0"/>
                    </a:lnTo>
                    <a:lnTo>
                      <a:pt x="285" y="92"/>
                    </a:lnTo>
                    <a:lnTo>
                      <a:pt x="270" y="123"/>
                    </a:lnTo>
                    <a:lnTo>
                      <a:pt x="259" y="101"/>
                    </a:lnTo>
                    <a:lnTo>
                      <a:pt x="171" y="229"/>
                    </a:lnTo>
                    <a:lnTo>
                      <a:pt x="168" y="198"/>
                    </a:lnTo>
                    <a:lnTo>
                      <a:pt x="66" y="323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4" name="Freeform 152">
                <a:extLst>
                  <a:ext uri="{FF2B5EF4-FFF2-40B4-BE49-F238E27FC236}">
                    <a16:creationId xmlns:a16="http://schemas.microsoft.com/office/drawing/2014/main" id="{5AD42D2F-51B0-4441-ADB5-C47FDCDA9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" y="2281"/>
                <a:ext cx="163" cy="116"/>
              </a:xfrm>
              <a:custGeom>
                <a:avLst/>
                <a:gdLst>
                  <a:gd name="T0" fmla="*/ 1 w 325"/>
                  <a:gd name="T1" fmla="*/ 1 h 232"/>
                  <a:gd name="T2" fmla="*/ 1 w 325"/>
                  <a:gd name="T3" fmla="*/ 0 h 232"/>
                  <a:gd name="T4" fmla="*/ 1 w 325"/>
                  <a:gd name="T5" fmla="*/ 1 h 232"/>
                  <a:gd name="T6" fmla="*/ 0 w 325"/>
                  <a:gd name="T7" fmla="*/ 1 h 232"/>
                  <a:gd name="T8" fmla="*/ 1 w 325"/>
                  <a:gd name="T9" fmla="*/ 1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232"/>
                  <a:gd name="T17" fmla="*/ 325 w 325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232">
                    <a:moveTo>
                      <a:pt x="36" y="191"/>
                    </a:moveTo>
                    <a:lnTo>
                      <a:pt x="325" y="0"/>
                    </a:lnTo>
                    <a:lnTo>
                      <a:pt x="248" y="85"/>
                    </a:lnTo>
                    <a:lnTo>
                      <a:pt x="0" y="232"/>
                    </a:lnTo>
                    <a:lnTo>
                      <a:pt x="36" y="19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5" name="Freeform 153">
                <a:extLst>
                  <a:ext uri="{FF2B5EF4-FFF2-40B4-BE49-F238E27FC236}">
                    <a16:creationId xmlns:a16="http://schemas.microsoft.com/office/drawing/2014/main" id="{ECDD81F7-8FF6-4037-B0A9-D3E0E60E0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" y="2336"/>
                <a:ext cx="303" cy="96"/>
              </a:xfrm>
              <a:custGeom>
                <a:avLst/>
                <a:gdLst>
                  <a:gd name="T0" fmla="*/ 0 w 606"/>
                  <a:gd name="T1" fmla="*/ 1 h 192"/>
                  <a:gd name="T2" fmla="*/ 1 w 606"/>
                  <a:gd name="T3" fmla="*/ 0 h 192"/>
                  <a:gd name="T4" fmla="*/ 1 w 606"/>
                  <a:gd name="T5" fmla="*/ 1 h 192"/>
                  <a:gd name="T6" fmla="*/ 1 w 606"/>
                  <a:gd name="T7" fmla="*/ 1 h 192"/>
                  <a:gd name="T8" fmla="*/ 1 w 606"/>
                  <a:gd name="T9" fmla="*/ 1 h 192"/>
                  <a:gd name="T10" fmla="*/ 1 w 606"/>
                  <a:gd name="T11" fmla="*/ 1 h 192"/>
                  <a:gd name="T12" fmla="*/ 1 w 606"/>
                  <a:gd name="T13" fmla="*/ 1 h 192"/>
                  <a:gd name="T14" fmla="*/ 1 w 606"/>
                  <a:gd name="T15" fmla="*/ 1 h 192"/>
                  <a:gd name="T16" fmla="*/ 1 w 606"/>
                  <a:gd name="T17" fmla="*/ 1 h 192"/>
                  <a:gd name="T18" fmla="*/ 1 w 606"/>
                  <a:gd name="T19" fmla="*/ 1 h 192"/>
                  <a:gd name="T20" fmla="*/ 0 w 606"/>
                  <a:gd name="T21" fmla="*/ 1 h 1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6"/>
                  <a:gd name="T34" fmla="*/ 0 h 192"/>
                  <a:gd name="T35" fmla="*/ 606 w 606"/>
                  <a:gd name="T36" fmla="*/ 192 h 1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6" h="192">
                    <a:moveTo>
                      <a:pt x="0" y="170"/>
                    </a:moveTo>
                    <a:lnTo>
                      <a:pt x="382" y="0"/>
                    </a:lnTo>
                    <a:lnTo>
                      <a:pt x="606" y="82"/>
                    </a:lnTo>
                    <a:lnTo>
                      <a:pt x="489" y="108"/>
                    </a:lnTo>
                    <a:lnTo>
                      <a:pt x="450" y="108"/>
                    </a:lnTo>
                    <a:lnTo>
                      <a:pt x="472" y="125"/>
                    </a:lnTo>
                    <a:lnTo>
                      <a:pt x="347" y="150"/>
                    </a:lnTo>
                    <a:lnTo>
                      <a:pt x="310" y="150"/>
                    </a:lnTo>
                    <a:lnTo>
                      <a:pt x="336" y="164"/>
                    </a:lnTo>
                    <a:lnTo>
                      <a:pt x="168" y="192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6" name="Freeform 154">
                <a:extLst>
                  <a:ext uri="{FF2B5EF4-FFF2-40B4-BE49-F238E27FC236}">
                    <a16:creationId xmlns:a16="http://schemas.microsoft.com/office/drawing/2014/main" id="{C94C7122-8449-4E3A-938E-5129E7B03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" y="2370"/>
                <a:ext cx="89" cy="88"/>
              </a:xfrm>
              <a:custGeom>
                <a:avLst/>
                <a:gdLst>
                  <a:gd name="T0" fmla="*/ 1 w 176"/>
                  <a:gd name="T1" fmla="*/ 0 h 176"/>
                  <a:gd name="T2" fmla="*/ 1 w 176"/>
                  <a:gd name="T3" fmla="*/ 1 h 176"/>
                  <a:gd name="T4" fmla="*/ 1 w 176"/>
                  <a:gd name="T5" fmla="*/ 1 h 176"/>
                  <a:gd name="T6" fmla="*/ 1 w 176"/>
                  <a:gd name="T7" fmla="*/ 1 h 176"/>
                  <a:gd name="T8" fmla="*/ 1 w 176"/>
                  <a:gd name="T9" fmla="*/ 1 h 176"/>
                  <a:gd name="T10" fmla="*/ 1 w 176"/>
                  <a:gd name="T11" fmla="*/ 1 h 176"/>
                  <a:gd name="T12" fmla="*/ 1 w 176"/>
                  <a:gd name="T13" fmla="*/ 1 h 176"/>
                  <a:gd name="T14" fmla="*/ 1 w 176"/>
                  <a:gd name="T15" fmla="*/ 1 h 176"/>
                  <a:gd name="T16" fmla="*/ 1 w 176"/>
                  <a:gd name="T17" fmla="*/ 1 h 176"/>
                  <a:gd name="T18" fmla="*/ 1 w 176"/>
                  <a:gd name="T19" fmla="*/ 1 h 176"/>
                  <a:gd name="T20" fmla="*/ 1 w 176"/>
                  <a:gd name="T21" fmla="*/ 1 h 176"/>
                  <a:gd name="T22" fmla="*/ 1 w 176"/>
                  <a:gd name="T23" fmla="*/ 1 h 176"/>
                  <a:gd name="T24" fmla="*/ 1 w 176"/>
                  <a:gd name="T25" fmla="*/ 1 h 176"/>
                  <a:gd name="T26" fmla="*/ 1 w 176"/>
                  <a:gd name="T27" fmla="*/ 1 h 176"/>
                  <a:gd name="T28" fmla="*/ 1 w 176"/>
                  <a:gd name="T29" fmla="*/ 1 h 176"/>
                  <a:gd name="T30" fmla="*/ 1 w 176"/>
                  <a:gd name="T31" fmla="*/ 1 h 176"/>
                  <a:gd name="T32" fmla="*/ 1 w 176"/>
                  <a:gd name="T33" fmla="*/ 1 h 176"/>
                  <a:gd name="T34" fmla="*/ 1 w 176"/>
                  <a:gd name="T35" fmla="*/ 1 h 176"/>
                  <a:gd name="T36" fmla="*/ 0 w 176"/>
                  <a:gd name="T37" fmla="*/ 1 h 176"/>
                  <a:gd name="T38" fmla="*/ 1 w 176"/>
                  <a:gd name="T39" fmla="*/ 1 h 176"/>
                  <a:gd name="T40" fmla="*/ 1 w 176"/>
                  <a:gd name="T41" fmla="*/ 1 h 176"/>
                  <a:gd name="T42" fmla="*/ 1 w 176"/>
                  <a:gd name="T43" fmla="*/ 1 h 176"/>
                  <a:gd name="T44" fmla="*/ 1 w 176"/>
                  <a:gd name="T45" fmla="*/ 0 h 17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6"/>
                  <a:gd name="T70" fmla="*/ 0 h 176"/>
                  <a:gd name="T71" fmla="*/ 176 w 176"/>
                  <a:gd name="T72" fmla="*/ 176 h 17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6" h="176">
                    <a:moveTo>
                      <a:pt x="116" y="0"/>
                    </a:moveTo>
                    <a:lnTo>
                      <a:pt x="110" y="18"/>
                    </a:lnTo>
                    <a:lnTo>
                      <a:pt x="107" y="35"/>
                    </a:lnTo>
                    <a:lnTo>
                      <a:pt x="106" y="50"/>
                    </a:lnTo>
                    <a:lnTo>
                      <a:pt x="110" y="70"/>
                    </a:lnTo>
                    <a:lnTo>
                      <a:pt x="116" y="84"/>
                    </a:lnTo>
                    <a:lnTo>
                      <a:pt x="123" y="96"/>
                    </a:lnTo>
                    <a:lnTo>
                      <a:pt x="132" y="106"/>
                    </a:lnTo>
                    <a:lnTo>
                      <a:pt x="148" y="114"/>
                    </a:lnTo>
                    <a:lnTo>
                      <a:pt x="164" y="119"/>
                    </a:lnTo>
                    <a:lnTo>
                      <a:pt x="176" y="122"/>
                    </a:lnTo>
                    <a:lnTo>
                      <a:pt x="58" y="176"/>
                    </a:lnTo>
                    <a:lnTo>
                      <a:pt x="44" y="172"/>
                    </a:lnTo>
                    <a:lnTo>
                      <a:pt x="29" y="168"/>
                    </a:lnTo>
                    <a:lnTo>
                      <a:pt x="18" y="160"/>
                    </a:lnTo>
                    <a:lnTo>
                      <a:pt x="9" y="151"/>
                    </a:lnTo>
                    <a:lnTo>
                      <a:pt x="3" y="139"/>
                    </a:lnTo>
                    <a:lnTo>
                      <a:pt x="1" y="129"/>
                    </a:lnTo>
                    <a:lnTo>
                      <a:pt x="0" y="116"/>
                    </a:lnTo>
                    <a:lnTo>
                      <a:pt x="2" y="99"/>
                    </a:lnTo>
                    <a:lnTo>
                      <a:pt x="8" y="84"/>
                    </a:lnTo>
                    <a:lnTo>
                      <a:pt x="17" y="73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7" name="Freeform 155">
                <a:extLst>
                  <a:ext uri="{FF2B5EF4-FFF2-40B4-BE49-F238E27FC236}">
                    <a16:creationId xmlns:a16="http://schemas.microsoft.com/office/drawing/2014/main" id="{668AB3CC-6C37-4B43-9E86-55762CF34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2389"/>
                <a:ext cx="40" cy="63"/>
              </a:xfrm>
              <a:custGeom>
                <a:avLst/>
                <a:gdLst>
                  <a:gd name="T0" fmla="*/ 1 w 80"/>
                  <a:gd name="T1" fmla="*/ 0 h 124"/>
                  <a:gd name="T2" fmla="*/ 1 w 80"/>
                  <a:gd name="T3" fmla="*/ 1 h 124"/>
                  <a:gd name="T4" fmla="*/ 1 w 80"/>
                  <a:gd name="T5" fmla="*/ 1 h 124"/>
                  <a:gd name="T6" fmla="*/ 1 w 80"/>
                  <a:gd name="T7" fmla="*/ 1 h 124"/>
                  <a:gd name="T8" fmla="*/ 1 w 80"/>
                  <a:gd name="T9" fmla="*/ 1 h 124"/>
                  <a:gd name="T10" fmla="*/ 1 w 80"/>
                  <a:gd name="T11" fmla="*/ 1 h 124"/>
                  <a:gd name="T12" fmla="*/ 1 w 80"/>
                  <a:gd name="T13" fmla="*/ 1 h 124"/>
                  <a:gd name="T14" fmla="*/ 1 w 80"/>
                  <a:gd name="T15" fmla="*/ 1 h 124"/>
                  <a:gd name="T16" fmla="*/ 1 w 80"/>
                  <a:gd name="T17" fmla="*/ 1 h 124"/>
                  <a:gd name="T18" fmla="*/ 1 w 80"/>
                  <a:gd name="T19" fmla="*/ 1 h 124"/>
                  <a:gd name="T20" fmla="*/ 1 w 80"/>
                  <a:gd name="T21" fmla="*/ 1 h 124"/>
                  <a:gd name="T22" fmla="*/ 1 w 80"/>
                  <a:gd name="T23" fmla="*/ 1 h 124"/>
                  <a:gd name="T24" fmla="*/ 1 w 80"/>
                  <a:gd name="T25" fmla="*/ 1 h 124"/>
                  <a:gd name="T26" fmla="*/ 1 w 80"/>
                  <a:gd name="T27" fmla="*/ 1 h 124"/>
                  <a:gd name="T28" fmla="*/ 1 w 80"/>
                  <a:gd name="T29" fmla="*/ 1 h 124"/>
                  <a:gd name="T30" fmla="*/ 1 w 80"/>
                  <a:gd name="T31" fmla="*/ 1 h 124"/>
                  <a:gd name="T32" fmla="*/ 1 w 80"/>
                  <a:gd name="T33" fmla="*/ 1 h 124"/>
                  <a:gd name="T34" fmla="*/ 1 w 80"/>
                  <a:gd name="T35" fmla="*/ 1 h 124"/>
                  <a:gd name="T36" fmla="*/ 0 w 80"/>
                  <a:gd name="T37" fmla="*/ 1 h 124"/>
                  <a:gd name="T38" fmla="*/ 1 w 80"/>
                  <a:gd name="T39" fmla="*/ 1 h 124"/>
                  <a:gd name="T40" fmla="*/ 1 w 80"/>
                  <a:gd name="T41" fmla="*/ 1 h 124"/>
                  <a:gd name="T42" fmla="*/ 1 w 80"/>
                  <a:gd name="T43" fmla="*/ 1 h 124"/>
                  <a:gd name="T44" fmla="*/ 1 w 80"/>
                  <a:gd name="T45" fmla="*/ 0 h 12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0"/>
                  <a:gd name="T70" fmla="*/ 0 h 124"/>
                  <a:gd name="T71" fmla="*/ 80 w 80"/>
                  <a:gd name="T72" fmla="*/ 124 h 12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0" h="124">
                    <a:moveTo>
                      <a:pt x="36" y="0"/>
                    </a:moveTo>
                    <a:lnTo>
                      <a:pt x="32" y="10"/>
                    </a:lnTo>
                    <a:lnTo>
                      <a:pt x="27" y="26"/>
                    </a:lnTo>
                    <a:lnTo>
                      <a:pt x="23" y="39"/>
                    </a:lnTo>
                    <a:lnTo>
                      <a:pt x="21" y="51"/>
                    </a:lnTo>
                    <a:lnTo>
                      <a:pt x="23" y="66"/>
                    </a:lnTo>
                    <a:lnTo>
                      <a:pt x="27" y="80"/>
                    </a:lnTo>
                    <a:lnTo>
                      <a:pt x="35" y="93"/>
                    </a:lnTo>
                    <a:lnTo>
                      <a:pt x="50" y="101"/>
                    </a:lnTo>
                    <a:lnTo>
                      <a:pt x="64" y="108"/>
                    </a:lnTo>
                    <a:lnTo>
                      <a:pt x="80" y="115"/>
                    </a:lnTo>
                    <a:lnTo>
                      <a:pt x="60" y="124"/>
                    </a:lnTo>
                    <a:lnTo>
                      <a:pt x="47" y="120"/>
                    </a:lnTo>
                    <a:lnTo>
                      <a:pt x="31" y="114"/>
                    </a:lnTo>
                    <a:lnTo>
                      <a:pt x="19" y="105"/>
                    </a:lnTo>
                    <a:lnTo>
                      <a:pt x="10" y="96"/>
                    </a:lnTo>
                    <a:lnTo>
                      <a:pt x="4" y="84"/>
                    </a:lnTo>
                    <a:lnTo>
                      <a:pt x="1" y="75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4" y="31"/>
                    </a:lnTo>
                    <a:lnTo>
                      <a:pt x="1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8" name="Freeform 156">
                <a:extLst>
                  <a:ext uri="{FF2B5EF4-FFF2-40B4-BE49-F238E27FC236}">
                    <a16:creationId xmlns:a16="http://schemas.microsoft.com/office/drawing/2014/main" id="{5998FDFF-2FC2-4BE9-8BAC-CD8638004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488"/>
                <a:ext cx="42" cy="39"/>
              </a:xfrm>
              <a:custGeom>
                <a:avLst/>
                <a:gdLst>
                  <a:gd name="T0" fmla="*/ 1 w 83"/>
                  <a:gd name="T1" fmla="*/ 0 h 78"/>
                  <a:gd name="T2" fmla="*/ 1 w 83"/>
                  <a:gd name="T3" fmla="*/ 1 h 78"/>
                  <a:gd name="T4" fmla="*/ 1 w 83"/>
                  <a:gd name="T5" fmla="*/ 1 h 78"/>
                  <a:gd name="T6" fmla="*/ 1 w 83"/>
                  <a:gd name="T7" fmla="*/ 1 h 78"/>
                  <a:gd name="T8" fmla="*/ 0 w 83"/>
                  <a:gd name="T9" fmla="*/ 1 h 78"/>
                  <a:gd name="T10" fmla="*/ 1 w 83"/>
                  <a:gd name="T11" fmla="*/ 1 h 78"/>
                  <a:gd name="T12" fmla="*/ 1 w 83"/>
                  <a:gd name="T13" fmla="*/ 1 h 78"/>
                  <a:gd name="T14" fmla="*/ 1 w 83"/>
                  <a:gd name="T15" fmla="*/ 1 h 78"/>
                  <a:gd name="T16" fmla="*/ 1 w 83"/>
                  <a:gd name="T17" fmla="*/ 1 h 78"/>
                  <a:gd name="T18" fmla="*/ 1 w 83"/>
                  <a:gd name="T19" fmla="*/ 1 h 78"/>
                  <a:gd name="T20" fmla="*/ 1 w 83"/>
                  <a:gd name="T21" fmla="*/ 1 h 78"/>
                  <a:gd name="T22" fmla="*/ 1 w 83"/>
                  <a:gd name="T23" fmla="*/ 1 h 78"/>
                  <a:gd name="T24" fmla="*/ 1 w 83"/>
                  <a:gd name="T25" fmla="*/ 1 h 78"/>
                  <a:gd name="T26" fmla="*/ 1 w 83"/>
                  <a:gd name="T27" fmla="*/ 1 h 78"/>
                  <a:gd name="T28" fmla="*/ 1 w 83"/>
                  <a:gd name="T29" fmla="*/ 1 h 78"/>
                  <a:gd name="T30" fmla="*/ 1 w 83"/>
                  <a:gd name="T31" fmla="*/ 0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3"/>
                  <a:gd name="T49" fmla="*/ 0 h 78"/>
                  <a:gd name="T50" fmla="*/ 83 w 83"/>
                  <a:gd name="T51" fmla="*/ 78 h 7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3" h="78">
                    <a:moveTo>
                      <a:pt x="59" y="0"/>
                    </a:moveTo>
                    <a:lnTo>
                      <a:pt x="18" y="31"/>
                    </a:lnTo>
                    <a:lnTo>
                      <a:pt x="10" y="37"/>
                    </a:lnTo>
                    <a:lnTo>
                      <a:pt x="4" y="47"/>
                    </a:lnTo>
                    <a:lnTo>
                      <a:pt x="0" y="58"/>
                    </a:lnTo>
                    <a:lnTo>
                      <a:pt x="5" y="70"/>
                    </a:lnTo>
                    <a:lnTo>
                      <a:pt x="14" y="75"/>
                    </a:lnTo>
                    <a:lnTo>
                      <a:pt x="22" y="78"/>
                    </a:lnTo>
                    <a:lnTo>
                      <a:pt x="34" y="73"/>
                    </a:lnTo>
                    <a:lnTo>
                      <a:pt x="83" y="52"/>
                    </a:lnTo>
                    <a:lnTo>
                      <a:pt x="73" y="46"/>
                    </a:lnTo>
                    <a:lnTo>
                      <a:pt x="65" y="38"/>
                    </a:lnTo>
                    <a:lnTo>
                      <a:pt x="61" y="29"/>
                    </a:lnTo>
                    <a:lnTo>
                      <a:pt x="59" y="20"/>
                    </a:lnTo>
                    <a:lnTo>
                      <a:pt x="58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2" name="Text Box 157">
            <a:extLst>
              <a:ext uri="{FF2B5EF4-FFF2-40B4-BE49-F238E27FC236}">
                <a16:creationId xmlns:a16="http://schemas.microsoft.com/office/drawing/2014/main" id="{0FCD84B4-AE58-4187-A69D-FA785A525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4343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 err="1"/>
              <a:t>Akurasi</a:t>
            </a:r>
            <a:endParaRPr lang="en-US" altLang="en-US" dirty="0"/>
          </a:p>
        </p:txBody>
      </p:sp>
      <p:sp>
        <p:nvSpPr>
          <p:cNvPr id="473" name="Text Box 158">
            <a:extLst>
              <a:ext uri="{FF2B5EF4-FFF2-40B4-BE49-F238E27FC236}">
                <a16:creationId xmlns:a16="http://schemas.microsoft.com/office/drawing/2014/main" id="{C276022A-D1AF-43DC-9300-244222FD0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3" y="4343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 err="1"/>
              <a:t>Presisi</a:t>
            </a:r>
            <a:endParaRPr lang="en-US" altLang="en-US" dirty="0"/>
          </a:p>
        </p:txBody>
      </p:sp>
      <p:sp>
        <p:nvSpPr>
          <p:cNvPr id="474" name="Text Box 159">
            <a:extLst>
              <a:ext uri="{FF2B5EF4-FFF2-40B4-BE49-F238E27FC236}">
                <a16:creationId xmlns:a16="http://schemas.microsoft.com/office/drawing/2014/main" id="{E9269D7B-E84B-4DCB-9FF2-D77C8B44A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25" y="43434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Akurasi &amp; Presisi</a:t>
            </a:r>
          </a:p>
        </p:txBody>
      </p:sp>
      <p:grpSp>
        <p:nvGrpSpPr>
          <p:cNvPr id="23757" name="Group 160">
            <a:extLst>
              <a:ext uri="{FF2B5EF4-FFF2-40B4-BE49-F238E27FC236}">
                <a16:creationId xmlns:a16="http://schemas.microsoft.com/office/drawing/2014/main" id="{5D82AB0E-F95E-46FB-9433-F1367BD77105}"/>
              </a:ext>
            </a:extLst>
          </p:cNvPr>
          <p:cNvGrpSpPr>
            <a:grpSpLocks/>
          </p:cNvGrpSpPr>
          <p:nvPr/>
        </p:nvGrpSpPr>
        <p:grpSpPr bwMode="auto">
          <a:xfrm>
            <a:off x="4570413" y="1741171"/>
            <a:ext cx="1524000" cy="793750"/>
            <a:chOff x="874" y="2142"/>
            <a:chExt cx="519" cy="404"/>
          </a:xfrm>
        </p:grpSpPr>
        <p:sp>
          <p:nvSpPr>
            <p:cNvPr id="23589" name="Freeform 161">
              <a:extLst>
                <a:ext uri="{FF2B5EF4-FFF2-40B4-BE49-F238E27FC236}">
                  <a16:creationId xmlns:a16="http://schemas.microsoft.com/office/drawing/2014/main" id="{1F454ED9-EDE3-40C7-AC44-282AC26C7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2519"/>
              <a:ext cx="39" cy="27"/>
            </a:xfrm>
            <a:custGeom>
              <a:avLst/>
              <a:gdLst>
                <a:gd name="T0" fmla="*/ 0 w 77"/>
                <a:gd name="T1" fmla="*/ 1 h 53"/>
                <a:gd name="T2" fmla="*/ 1 w 77"/>
                <a:gd name="T3" fmla="*/ 0 h 53"/>
                <a:gd name="T4" fmla="*/ 1 w 77"/>
                <a:gd name="T5" fmla="*/ 1 h 53"/>
                <a:gd name="T6" fmla="*/ 1 w 77"/>
                <a:gd name="T7" fmla="*/ 1 h 53"/>
                <a:gd name="T8" fmla="*/ 0 w 77"/>
                <a:gd name="T9" fmla="*/ 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53"/>
                <a:gd name="T17" fmla="*/ 77 w 7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53">
                  <a:moveTo>
                    <a:pt x="0" y="25"/>
                  </a:moveTo>
                  <a:lnTo>
                    <a:pt x="35" y="0"/>
                  </a:lnTo>
                  <a:lnTo>
                    <a:pt x="77" y="53"/>
                  </a:lnTo>
                  <a:lnTo>
                    <a:pt x="13" y="4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0" name="Freeform 162">
              <a:extLst>
                <a:ext uri="{FF2B5EF4-FFF2-40B4-BE49-F238E27FC236}">
                  <a16:creationId xmlns:a16="http://schemas.microsoft.com/office/drawing/2014/main" id="{BBC3AB9A-17AC-4F99-9C1E-8727A1CE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2479"/>
              <a:ext cx="23" cy="52"/>
            </a:xfrm>
            <a:custGeom>
              <a:avLst/>
              <a:gdLst>
                <a:gd name="T0" fmla="*/ 1 w 44"/>
                <a:gd name="T1" fmla="*/ 0 h 105"/>
                <a:gd name="T2" fmla="*/ 1 w 44"/>
                <a:gd name="T3" fmla="*/ 0 h 105"/>
                <a:gd name="T4" fmla="*/ 1 w 44"/>
                <a:gd name="T5" fmla="*/ 0 h 105"/>
                <a:gd name="T6" fmla="*/ 0 w 44"/>
                <a:gd name="T7" fmla="*/ 0 h 105"/>
                <a:gd name="T8" fmla="*/ 1 w 44"/>
                <a:gd name="T9" fmla="*/ 0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105"/>
                <a:gd name="T17" fmla="*/ 44 w 44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105">
                  <a:moveTo>
                    <a:pt x="28" y="0"/>
                  </a:moveTo>
                  <a:lnTo>
                    <a:pt x="44" y="80"/>
                  </a:lnTo>
                  <a:lnTo>
                    <a:pt x="10" y="105"/>
                  </a:lnTo>
                  <a:lnTo>
                    <a:pt x="0" y="8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Freeform 163">
              <a:extLst>
                <a:ext uri="{FF2B5EF4-FFF2-40B4-BE49-F238E27FC236}">
                  <a16:creationId xmlns:a16="http://schemas.microsoft.com/office/drawing/2014/main" id="{D3A87160-F840-4FE4-AA36-623B603B9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" y="2478"/>
              <a:ext cx="30" cy="68"/>
            </a:xfrm>
            <a:custGeom>
              <a:avLst/>
              <a:gdLst>
                <a:gd name="T0" fmla="*/ 0 w 60"/>
                <a:gd name="T1" fmla="*/ 0 h 136"/>
                <a:gd name="T2" fmla="*/ 1 w 60"/>
                <a:gd name="T3" fmla="*/ 1 h 136"/>
                <a:gd name="T4" fmla="*/ 1 w 60"/>
                <a:gd name="T5" fmla="*/ 1 h 136"/>
                <a:gd name="T6" fmla="*/ 1 w 60"/>
                <a:gd name="T7" fmla="*/ 1 h 136"/>
                <a:gd name="T8" fmla="*/ 0 w 60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136"/>
                <a:gd name="T17" fmla="*/ 60 w 60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136">
                  <a:moveTo>
                    <a:pt x="0" y="0"/>
                  </a:moveTo>
                  <a:lnTo>
                    <a:pt x="15" y="83"/>
                  </a:lnTo>
                  <a:lnTo>
                    <a:pt x="60" y="136"/>
                  </a:lnTo>
                  <a:lnTo>
                    <a:pt x="4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592" name="Group 164">
              <a:extLst>
                <a:ext uri="{FF2B5EF4-FFF2-40B4-BE49-F238E27FC236}">
                  <a16:creationId xmlns:a16="http://schemas.microsoft.com/office/drawing/2014/main" id="{BB85A2DB-6DFC-47E4-99E7-456F124E6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3" y="2142"/>
              <a:ext cx="500" cy="385"/>
              <a:chOff x="893" y="2142"/>
              <a:chExt cx="500" cy="385"/>
            </a:xfrm>
          </p:grpSpPr>
          <p:sp>
            <p:nvSpPr>
              <p:cNvPr id="23593" name="Freeform 165">
                <a:extLst>
                  <a:ext uri="{FF2B5EF4-FFF2-40B4-BE49-F238E27FC236}">
                    <a16:creationId xmlns:a16="http://schemas.microsoft.com/office/drawing/2014/main" id="{AEDEDCA3-22D9-432C-BA6A-87DBEA1DF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251"/>
                <a:ext cx="431" cy="276"/>
              </a:xfrm>
              <a:custGeom>
                <a:avLst/>
                <a:gdLst>
                  <a:gd name="T0" fmla="*/ 0 w 863"/>
                  <a:gd name="T1" fmla="*/ 0 h 552"/>
                  <a:gd name="T2" fmla="*/ 0 w 863"/>
                  <a:gd name="T3" fmla="*/ 1 h 552"/>
                  <a:gd name="T4" fmla="*/ 0 w 863"/>
                  <a:gd name="T5" fmla="*/ 1 h 552"/>
                  <a:gd name="T6" fmla="*/ 0 w 863"/>
                  <a:gd name="T7" fmla="*/ 1 h 552"/>
                  <a:gd name="T8" fmla="*/ 0 w 863"/>
                  <a:gd name="T9" fmla="*/ 1 h 552"/>
                  <a:gd name="T10" fmla="*/ 0 w 863"/>
                  <a:gd name="T11" fmla="*/ 1 h 552"/>
                  <a:gd name="T12" fmla="*/ 0 w 863"/>
                  <a:gd name="T13" fmla="*/ 1 h 552"/>
                  <a:gd name="T14" fmla="*/ 0 w 863"/>
                  <a:gd name="T15" fmla="*/ 1 h 552"/>
                  <a:gd name="T16" fmla="*/ 0 w 863"/>
                  <a:gd name="T17" fmla="*/ 1 h 552"/>
                  <a:gd name="T18" fmla="*/ 0 w 863"/>
                  <a:gd name="T19" fmla="*/ 1 h 552"/>
                  <a:gd name="T20" fmla="*/ 0 w 863"/>
                  <a:gd name="T21" fmla="*/ 0 h 5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63"/>
                  <a:gd name="T34" fmla="*/ 0 h 552"/>
                  <a:gd name="T35" fmla="*/ 863 w 863"/>
                  <a:gd name="T36" fmla="*/ 552 h 5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63" h="552">
                    <a:moveTo>
                      <a:pt x="697" y="0"/>
                    </a:moveTo>
                    <a:lnTo>
                      <a:pt x="18" y="504"/>
                    </a:lnTo>
                    <a:lnTo>
                      <a:pt x="10" y="510"/>
                    </a:lnTo>
                    <a:lnTo>
                      <a:pt x="4" y="520"/>
                    </a:lnTo>
                    <a:lnTo>
                      <a:pt x="0" y="532"/>
                    </a:lnTo>
                    <a:lnTo>
                      <a:pt x="5" y="544"/>
                    </a:lnTo>
                    <a:lnTo>
                      <a:pt x="14" y="549"/>
                    </a:lnTo>
                    <a:lnTo>
                      <a:pt x="23" y="552"/>
                    </a:lnTo>
                    <a:lnTo>
                      <a:pt x="36" y="547"/>
                    </a:lnTo>
                    <a:lnTo>
                      <a:pt x="863" y="164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4" name="Freeform 166">
                <a:extLst>
                  <a:ext uri="{FF2B5EF4-FFF2-40B4-BE49-F238E27FC236}">
                    <a16:creationId xmlns:a16="http://schemas.microsoft.com/office/drawing/2014/main" id="{6A7402F1-1B81-4B4F-95D7-D769FDD1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2236"/>
                <a:ext cx="144" cy="66"/>
              </a:xfrm>
              <a:custGeom>
                <a:avLst/>
                <a:gdLst>
                  <a:gd name="T0" fmla="*/ 1 w 288"/>
                  <a:gd name="T1" fmla="*/ 1 h 132"/>
                  <a:gd name="T2" fmla="*/ 1 w 288"/>
                  <a:gd name="T3" fmla="*/ 0 h 132"/>
                  <a:gd name="T4" fmla="*/ 1 w 288"/>
                  <a:gd name="T5" fmla="*/ 1 h 132"/>
                  <a:gd name="T6" fmla="*/ 1 w 288"/>
                  <a:gd name="T7" fmla="*/ 1 h 132"/>
                  <a:gd name="T8" fmla="*/ 1 w 288"/>
                  <a:gd name="T9" fmla="*/ 1 h 132"/>
                  <a:gd name="T10" fmla="*/ 0 w 288"/>
                  <a:gd name="T11" fmla="*/ 1 h 132"/>
                  <a:gd name="T12" fmla="*/ 1 w 288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132"/>
                  <a:gd name="T23" fmla="*/ 288 w 288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132">
                    <a:moveTo>
                      <a:pt x="15" y="71"/>
                    </a:moveTo>
                    <a:lnTo>
                      <a:pt x="123" y="0"/>
                    </a:lnTo>
                    <a:lnTo>
                      <a:pt x="288" y="121"/>
                    </a:lnTo>
                    <a:lnTo>
                      <a:pt x="264" y="132"/>
                    </a:lnTo>
                    <a:lnTo>
                      <a:pt x="113" y="40"/>
                    </a:lnTo>
                    <a:lnTo>
                      <a:pt x="0" y="103"/>
                    </a:lnTo>
                    <a:lnTo>
                      <a:pt x="15" y="7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5" name="Freeform 167">
                <a:extLst>
                  <a:ext uri="{FF2B5EF4-FFF2-40B4-BE49-F238E27FC236}">
                    <a16:creationId xmlns:a16="http://schemas.microsoft.com/office/drawing/2014/main" id="{29CDE42A-5EDF-4CF2-9C11-F4CEE613A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225"/>
                <a:ext cx="137" cy="132"/>
              </a:xfrm>
              <a:custGeom>
                <a:avLst/>
                <a:gdLst>
                  <a:gd name="T0" fmla="*/ 1 w 273"/>
                  <a:gd name="T1" fmla="*/ 0 h 266"/>
                  <a:gd name="T2" fmla="*/ 1 w 273"/>
                  <a:gd name="T3" fmla="*/ 0 h 266"/>
                  <a:gd name="T4" fmla="*/ 1 w 273"/>
                  <a:gd name="T5" fmla="*/ 0 h 266"/>
                  <a:gd name="T6" fmla="*/ 1 w 273"/>
                  <a:gd name="T7" fmla="*/ 0 h 266"/>
                  <a:gd name="T8" fmla="*/ 0 w 273"/>
                  <a:gd name="T9" fmla="*/ 0 h 266"/>
                  <a:gd name="T10" fmla="*/ 0 w 273"/>
                  <a:gd name="T11" fmla="*/ 0 h 266"/>
                  <a:gd name="T12" fmla="*/ 1 w 273"/>
                  <a:gd name="T13" fmla="*/ 0 h 266"/>
                  <a:gd name="T14" fmla="*/ 1 w 273"/>
                  <a:gd name="T15" fmla="*/ 0 h 266"/>
                  <a:gd name="T16" fmla="*/ 1 w 273"/>
                  <a:gd name="T17" fmla="*/ 0 h 266"/>
                  <a:gd name="T18" fmla="*/ 1 w 273"/>
                  <a:gd name="T19" fmla="*/ 0 h 266"/>
                  <a:gd name="T20" fmla="*/ 1 w 273"/>
                  <a:gd name="T21" fmla="*/ 0 h 266"/>
                  <a:gd name="T22" fmla="*/ 1 w 273"/>
                  <a:gd name="T23" fmla="*/ 0 h 266"/>
                  <a:gd name="T24" fmla="*/ 1 w 273"/>
                  <a:gd name="T25" fmla="*/ 0 h 266"/>
                  <a:gd name="T26" fmla="*/ 1 w 273"/>
                  <a:gd name="T27" fmla="*/ 0 h 266"/>
                  <a:gd name="T28" fmla="*/ 1 w 273"/>
                  <a:gd name="T29" fmla="*/ 0 h 266"/>
                  <a:gd name="T30" fmla="*/ 1 w 273"/>
                  <a:gd name="T31" fmla="*/ 0 h 266"/>
                  <a:gd name="T32" fmla="*/ 1 w 273"/>
                  <a:gd name="T33" fmla="*/ 0 h 266"/>
                  <a:gd name="T34" fmla="*/ 1 w 273"/>
                  <a:gd name="T35" fmla="*/ 0 h 266"/>
                  <a:gd name="T36" fmla="*/ 1 w 273"/>
                  <a:gd name="T37" fmla="*/ 0 h 266"/>
                  <a:gd name="T38" fmla="*/ 1 w 273"/>
                  <a:gd name="T39" fmla="*/ 0 h 266"/>
                  <a:gd name="T40" fmla="*/ 1 w 273"/>
                  <a:gd name="T41" fmla="*/ 0 h 2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73"/>
                  <a:gd name="T64" fmla="*/ 0 h 266"/>
                  <a:gd name="T65" fmla="*/ 273 w 273"/>
                  <a:gd name="T66" fmla="*/ 266 h 26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73" h="266">
                    <a:moveTo>
                      <a:pt x="141" y="0"/>
                    </a:moveTo>
                    <a:lnTo>
                      <a:pt x="12" y="94"/>
                    </a:lnTo>
                    <a:lnTo>
                      <a:pt x="6" y="107"/>
                    </a:lnTo>
                    <a:lnTo>
                      <a:pt x="2" y="123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3" y="183"/>
                    </a:lnTo>
                    <a:lnTo>
                      <a:pt x="9" y="200"/>
                    </a:lnTo>
                    <a:lnTo>
                      <a:pt x="20" y="217"/>
                    </a:lnTo>
                    <a:lnTo>
                      <a:pt x="34" y="232"/>
                    </a:lnTo>
                    <a:lnTo>
                      <a:pt x="53" y="245"/>
                    </a:lnTo>
                    <a:lnTo>
                      <a:pt x="69" y="256"/>
                    </a:lnTo>
                    <a:lnTo>
                      <a:pt x="89" y="261"/>
                    </a:lnTo>
                    <a:lnTo>
                      <a:pt x="108" y="266"/>
                    </a:lnTo>
                    <a:lnTo>
                      <a:pt x="126" y="266"/>
                    </a:lnTo>
                    <a:lnTo>
                      <a:pt x="273" y="200"/>
                    </a:lnTo>
                    <a:lnTo>
                      <a:pt x="123" y="54"/>
                    </a:lnTo>
                    <a:lnTo>
                      <a:pt x="14" y="117"/>
                    </a:lnTo>
                    <a:lnTo>
                      <a:pt x="22" y="96"/>
                    </a:lnTo>
                    <a:lnTo>
                      <a:pt x="134" y="25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6" name="Freeform 168">
                <a:extLst>
                  <a:ext uri="{FF2B5EF4-FFF2-40B4-BE49-F238E27FC236}">
                    <a16:creationId xmlns:a16="http://schemas.microsoft.com/office/drawing/2014/main" id="{DD0497A8-DCE0-47A5-9DD2-025373868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9" y="2251"/>
                <a:ext cx="83" cy="75"/>
              </a:xfrm>
              <a:custGeom>
                <a:avLst/>
                <a:gdLst>
                  <a:gd name="T0" fmla="*/ 0 w 165"/>
                  <a:gd name="T1" fmla="*/ 0 h 149"/>
                  <a:gd name="T2" fmla="*/ 1 w 165"/>
                  <a:gd name="T3" fmla="*/ 1 h 149"/>
                  <a:gd name="T4" fmla="*/ 1 w 165"/>
                  <a:gd name="T5" fmla="*/ 1 h 149"/>
                  <a:gd name="T6" fmla="*/ 1 w 165"/>
                  <a:gd name="T7" fmla="*/ 1 h 149"/>
                  <a:gd name="T8" fmla="*/ 1 w 165"/>
                  <a:gd name="T9" fmla="*/ 1 h 149"/>
                  <a:gd name="T10" fmla="*/ 1 w 165"/>
                  <a:gd name="T11" fmla="*/ 1 h 149"/>
                  <a:gd name="T12" fmla="*/ 1 w 165"/>
                  <a:gd name="T13" fmla="*/ 1 h 149"/>
                  <a:gd name="T14" fmla="*/ 1 w 165"/>
                  <a:gd name="T15" fmla="*/ 1 h 149"/>
                  <a:gd name="T16" fmla="*/ 1 w 165"/>
                  <a:gd name="T17" fmla="*/ 1 h 149"/>
                  <a:gd name="T18" fmla="*/ 1 w 165"/>
                  <a:gd name="T19" fmla="*/ 1 h 149"/>
                  <a:gd name="T20" fmla="*/ 1 w 165"/>
                  <a:gd name="T21" fmla="*/ 1 h 149"/>
                  <a:gd name="T22" fmla="*/ 1 w 165"/>
                  <a:gd name="T23" fmla="*/ 1 h 149"/>
                  <a:gd name="T24" fmla="*/ 1 w 165"/>
                  <a:gd name="T25" fmla="*/ 1 h 149"/>
                  <a:gd name="T26" fmla="*/ 1 w 165"/>
                  <a:gd name="T27" fmla="*/ 1 h 149"/>
                  <a:gd name="T28" fmla="*/ 1 w 165"/>
                  <a:gd name="T29" fmla="*/ 1 h 149"/>
                  <a:gd name="T30" fmla="*/ 1 w 165"/>
                  <a:gd name="T31" fmla="*/ 1 h 149"/>
                  <a:gd name="T32" fmla="*/ 1 w 165"/>
                  <a:gd name="T33" fmla="*/ 1 h 149"/>
                  <a:gd name="T34" fmla="*/ 1 w 165"/>
                  <a:gd name="T35" fmla="*/ 1 h 149"/>
                  <a:gd name="T36" fmla="*/ 0 w 165"/>
                  <a:gd name="T37" fmla="*/ 0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"/>
                  <a:gd name="T58" fmla="*/ 0 h 149"/>
                  <a:gd name="T59" fmla="*/ 165 w 165"/>
                  <a:gd name="T60" fmla="*/ 149 h 14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" h="149">
                    <a:moveTo>
                      <a:pt x="0" y="0"/>
                    </a:moveTo>
                    <a:lnTo>
                      <a:pt x="3" y="13"/>
                    </a:lnTo>
                    <a:lnTo>
                      <a:pt x="7" y="25"/>
                    </a:lnTo>
                    <a:lnTo>
                      <a:pt x="10" y="36"/>
                    </a:lnTo>
                    <a:lnTo>
                      <a:pt x="16" y="51"/>
                    </a:lnTo>
                    <a:lnTo>
                      <a:pt x="23" y="65"/>
                    </a:lnTo>
                    <a:lnTo>
                      <a:pt x="34" y="83"/>
                    </a:lnTo>
                    <a:lnTo>
                      <a:pt x="48" y="98"/>
                    </a:lnTo>
                    <a:lnTo>
                      <a:pt x="64" y="111"/>
                    </a:lnTo>
                    <a:lnTo>
                      <a:pt x="80" y="124"/>
                    </a:lnTo>
                    <a:lnTo>
                      <a:pt x="96" y="134"/>
                    </a:lnTo>
                    <a:lnTo>
                      <a:pt x="113" y="142"/>
                    </a:lnTo>
                    <a:lnTo>
                      <a:pt x="128" y="148"/>
                    </a:lnTo>
                    <a:lnTo>
                      <a:pt x="137" y="149"/>
                    </a:lnTo>
                    <a:lnTo>
                      <a:pt x="148" y="146"/>
                    </a:lnTo>
                    <a:lnTo>
                      <a:pt x="155" y="137"/>
                    </a:lnTo>
                    <a:lnTo>
                      <a:pt x="161" y="124"/>
                    </a:lnTo>
                    <a:lnTo>
                      <a:pt x="16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7" name="Freeform 169">
                <a:extLst>
                  <a:ext uri="{FF2B5EF4-FFF2-40B4-BE49-F238E27FC236}">
                    <a16:creationId xmlns:a16="http://schemas.microsoft.com/office/drawing/2014/main" id="{E1355883-CFA3-4428-886A-EA19F3CA9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2223"/>
                <a:ext cx="83" cy="73"/>
              </a:xfrm>
              <a:custGeom>
                <a:avLst/>
                <a:gdLst>
                  <a:gd name="T0" fmla="*/ 0 w 168"/>
                  <a:gd name="T1" fmla="*/ 0 h 147"/>
                  <a:gd name="T2" fmla="*/ 0 w 168"/>
                  <a:gd name="T3" fmla="*/ 0 h 147"/>
                  <a:gd name="T4" fmla="*/ 0 w 168"/>
                  <a:gd name="T5" fmla="*/ 0 h 147"/>
                  <a:gd name="T6" fmla="*/ 0 w 168"/>
                  <a:gd name="T7" fmla="*/ 0 h 147"/>
                  <a:gd name="T8" fmla="*/ 0 w 168"/>
                  <a:gd name="T9" fmla="*/ 0 h 147"/>
                  <a:gd name="T10" fmla="*/ 0 w 168"/>
                  <a:gd name="T11" fmla="*/ 0 h 147"/>
                  <a:gd name="T12" fmla="*/ 0 w 168"/>
                  <a:gd name="T13" fmla="*/ 0 h 147"/>
                  <a:gd name="T14" fmla="*/ 0 w 168"/>
                  <a:gd name="T15" fmla="*/ 0 h 147"/>
                  <a:gd name="T16" fmla="*/ 0 w 168"/>
                  <a:gd name="T17" fmla="*/ 0 h 147"/>
                  <a:gd name="T18" fmla="*/ 0 w 168"/>
                  <a:gd name="T19" fmla="*/ 0 h 147"/>
                  <a:gd name="T20" fmla="*/ 0 w 168"/>
                  <a:gd name="T21" fmla="*/ 0 h 147"/>
                  <a:gd name="T22" fmla="*/ 0 w 168"/>
                  <a:gd name="T23" fmla="*/ 0 h 147"/>
                  <a:gd name="T24" fmla="*/ 0 w 168"/>
                  <a:gd name="T25" fmla="*/ 0 h 147"/>
                  <a:gd name="T26" fmla="*/ 0 w 168"/>
                  <a:gd name="T27" fmla="*/ 0 h 147"/>
                  <a:gd name="T28" fmla="*/ 0 w 168"/>
                  <a:gd name="T29" fmla="*/ 0 h 147"/>
                  <a:gd name="T30" fmla="*/ 0 w 168"/>
                  <a:gd name="T31" fmla="*/ 0 h 147"/>
                  <a:gd name="T32" fmla="*/ 0 w 168"/>
                  <a:gd name="T33" fmla="*/ 0 h 147"/>
                  <a:gd name="T34" fmla="*/ 0 w 168"/>
                  <a:gd name="T35" fmla="*/ 0 h 1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8"/>
                  <a:gd name="T55" fmla="*/ 0 h 147"/>
                  <a:gd name="T56" fmla="*/ 168 w 168"/>
                  <a:gd name="T57" fmla="*/ 147 h 1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8" h="147">
                    <a:moveTo>
                      <a:pt x="0" y="35"/>
                    </a:moveTo>
                    <a:lnTo>
                      <a:pt x="0" y="25"/>
                    </a:lnTo>
                    <a:lnTo>
                      <a:pt x="5" y="13"/>
                    </a:lnTo>
                    <a:lnTo>
                      <a:pt x="17" y="3"/>
                    </a:lnTo>
                    <a:lnTo>
                      <a:pt x="31" y="0"/>
                    </a:lnTo>
                    <a:lnTo>
                      <a:pt x="45" y="0"/>
                    </a:lnTo>
                    <a:lnTo>
                      <a:pt x="62" y="3"/>
                    </a:lnTo>
                    <a:lnTo>
                      <a:pt x="82" y="11"/>
                    </a:lnTo>
                    <a:lnTo>
                      <a:pt x="100" y="19"/>
                    </a:lnTo>
                    <a:lnTo>
                      <a:pt x="119" y="32"/>
                    </a:lnTo>
                    <a:lnTo>
                      <a:pt x="131" y="43"/>
                    </a:lnTo>
                    <a:lnTo>
                      <a:pt x="143" y="57"/>
                    </a:lnTo>
                    <a:lnTo>
                      <a:pt x="151" y="72"/>
                    </a:lnTo>
                    <a:lnTo>
                      <a:pt x="158" y="88"/>
                    </a:lnTo>
                    <a:lnTo>
                      <a:pt x="164" y="109"/>
                    </a:lnTo>
                    <a:lnTo>
                      <a:pt x="168" y="129"/>
                    </a:lnTo>
                    <a:lnTo>
                      <a:pt x="167" y="147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8" name="Freeform 170">
                <a:extLst>
                  <a:ext uri="{FF2B5EF4-FFF2-40B4-BE49-F238E27FC236}">
                    <a16:creationId xmlns:a16="http://schemas.microsoft.com/office/drawing/2014/main" id="{FB62D713-F948-4F4C-BCF6-929B2CD13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" y="2142"/>
                <a:ext cx="185" cy="239"/>
              </a:xfrm>
              <a:custGeom>
                <a:avLst/>
                <a:gdLst>
                  <a:gd name="T0" fmla="*/ 0 w 368"/>
                  <a:gd name="T1" fmla="*/ 1 h 477"/>
                  <a:gd name="T2" fmla="*/ 1 w 368"/>
                  <a:gd name="T3" fmla="*/ 1 h 477"/>
                  <a:gd name="T4" fmla="*/ 1 w 368"/>
                  <a:gd name="T5" fmla="*/ 0 h 477"/>
                  <a:gd name="T6" fmla="*/ 1 w 368"/>
                  <a:gd name="T7" fmla="*/ 1 h 477"/>
                  <a:gd name="T8" fmla="*/ 1 w 368"/>
                  <a:gd name="T9" fmla="*/ 1 h 477"/>
                  <a:gd name="T10" fmla="*/ 1 w 368"/>
                  <a:gd name="T11" fmla="*/ 1 h 477"/>
                  <a:gd name="T12" fmla="*/ 1 w 368"/>
                  <a:gd name="T13" fmla="*/ 1 h 477"/>
                  <a:gd name="T14" fmla="*/ 1 w 368"/>
                  <a:gd name="T15" fmla="*/ 1 h 477"/>
                  <a:gd name="T16" fmla="*/ 1 w 368"/>
                  <a:gd name="T17" fmla="*/ 1 h 477"/>
                  <a:gd name="T18" fmla="*/ 0 w 368"/>
                  <a:gd name="T19" fmla="*/ 1 h 4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8"/>
                  <a:gd name="T31" fmla="*/ 0 h 477"/>
                  <a:gd name="T32" fmla="*/ 368 w 368"/>
                  <a:gd name="T33" fmla="*/ 477 h 47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8" h="477">
                    <a:moveTo>
                      <a:pt x="0" y="477"/>
                    </a:moveTo>
                    <a:lnTo>
                      <a:pt x="301" y="250"/>
                    </a:lnTo>
                    <a:lnTo>
                      <a:pt x="368" y="0"/>
                    </a:lnTo>
                    <a:lnTo>
                      <a:pt x="285" y="92"/>
                    </a:lnTo>
                    <a:lnTo>
                      <a:pt x="270" y="123"/>
                    </a:lnTo>
                    <a:lnTo>
                      <a:pt x="259" y="101"/>
                    </a:lnTo>
                    <a:lnTo>
                      <a:pt x="171" y="229"/>
                    </a:lnTo>
                    <a:lnTo>
                      <a:pt x="168" y="198"/>
                    </a:lnTo>
                    <a:lnTo>
                      <a:pt x="66" y="323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9" name="Freeform 171">
                <a:extLst>
                  <a:ext uri="{FF2B5EF4-FFF2-40B4-BE49-F238E27FC236}">
                    <a16:creationId xmlns:a16="http://schemas.microsoft.com/office/drawing/2014/main" id="{193C28A8-D205-4935-814A-534F520A0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" y="2281"/>
                <a:ext cx="163" cy="116"/>
              </a:xfrm>
              <a:custGeom>
                <a:avLst/>
                <a:gdLst>
                  <a:gd name="T0" fmla="*/ 1 w 325"/>
                  <a:gd name="T1" fmla="*/ 1 h 232"/>
                  <a:gd name="T2" fmla="*/ 1 w 325"/>
                  <a:gd name="T3" fmla="*/ 0 h 232"/>
                  <a:gd name="T4" fmla="*/ 1 w 325"/>
                  <a:gd name="T5" fmla="*/ 1 h 232"/>
                  <a:gd name="T6" fmla="*/ 0 w 325"/>
                  <a:gd name="T7" fmla="*/ 1 h 232"/>
                  <a:gd name="T8" fmla="*/ 1 w 325"/>
                  <a:gd name="T9" fmla="*/ 1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232"/>
                  <a:gd name="T17" fmla="*/ 325 w 325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232">
                    <a:moveTo>
                      <a:pt x="36" y="191"/>
                    </a:moveTo>
                    <a:lnTo>
                      <a:pt x="325" y="0"/>
                    </a:lnTo>
                    <a:lnTo>
                      <a:pt x="248" y="85"/>
                    </a:lnTo>
                    <a:lnTo>
                      <a:pt x="0" y="232"/>
                    </a:lnTo>
                    <a:lnTo>
                      <a:pt x="36" y="19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0" name="Freeform 172">
                <a:extLst>
                  <a:ext uri="{FF2B5EF4-FFF2-40B4-BE49-F238E27FC236}">
                    <a16:creationId xmlns:a16="http://schemas.microsoft.com/office/drawing/2014/main" id="{D0E18921-782C-4D9E-B1B6-C0AE752C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" y="2336"/>
                <a:ext cx="303" cy="96"/>
              </a:xfrm>
              <a:custGeom>
                <a:avLst/>
                <a:gdLst>
                  <a:gd name="T0" fmla="*/ 0 w 606"/>
                  <a:gd name="T1" fmla="*/ 1 h 192"/>
                  <a:gd name="T2" fmla="*/ 1 w 606"/>
                  <a:gd name="T3" fmla="*/ 0 h 192"/>
                  <a:gd name="T4" fmla="*/ 1 w 606"/>
                  <a:gd name="T5" fmla="*/ 1 h 192"/>
                  <a:gd name="T6" fmla="*/ 1 w 606"/>
                  <a:gd name="T7" fmla="*/ 1 h 192"/>
                  <a:gd name="T8" fmla="*/ 1 w 606"/>
                  <a:gd name="T9" fmla="*/ 1 h 192"/>
                  <a:gd name="T10" fmla="*/ 1 w 606"/>
                  <a:gd name="T11" fmla="*/ 1 h 192"/>
                  <a:gd name="T12" fmla="*/ 1 w 606"/>
                  <a:gd name="T13" fmla="*/ 1 h 192"/>
                  <a:gd name="T14" fmla="*/ 1 w 606"/>
                  <a:gd name="T15" fmla="*/ 1 h 192"/>
                  <a:gd name="T16" fmla="*/ 1 w 606"/>
                  <a:gd name="T17" fmla="*/ 1 h 192"/>
                  <a:gd name="T18" fmla="*/ 1 w 606"/>
                  <a:gd name="T19" fmla="*/ 1 h 192"/>
                  <a:gd name="T20" fmla="*/ 0 w 606"/>
                  <a:gd name="T21" fmla="*/ 1 h 1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6"/>
                  <a:gd name="T34" fmla="*/ 0 h 192"/>
                  <a:gd name="T35" fmla="*/ 606 w 606"/>
                  <a:gd name="T36" fmla="*/ 192 h 1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6" h="192">
                    <a:moveTo>
                      <a:pt x="0" y="170"/>
                    </a:moveTo>
                    <a:lnTo>
                      <a:pt x="382" y="0"/>
                    </a:lnTo>
                    <a:lnTo>
                      <a:pt x="606" y="82"/>
                    </a:lnTo>
                    <a:lnTo>
                      <a:pt x="489" y="108"/>
                    </a:lnTo>
                    <a:lnTo>
                      <a:pt x="450" y="108"/>
                    </a:lnTo>
                    <a:lnTo>
                      <a:pt x="472" y="125"/>
                    </a:lnTo>
                    <a:lnTo>
                      <a:pt x="347" y="150"/>
                    </a:lnTo>
                    <a:lnTo>
                      <a:pt x="310" y="150"/>
                    </a:lnTo>
                    <a:lnTo>
                      <a:pt x="336" y="164"/>
                    </a:lnTo>
                    <a:lnTo>
                      <a:pt x="168" y="192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1" name="Freeform 173">
                <a:extLst>
                  <a:ext uri="{FF2B5EF4-FFF2-40B4-BE49-F238E27FC236}">
                    <a16:creationId xmlns:a16="http://schemas.microsoft.com/office/drawing/2014/main" id="{AAA74332-3E8A-4F98-9075-81076129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" y="2370"/>
                <a:ext cx="89" cy="88"/>
              </a:xfrm>
              <a:custGeom>
                <a:avLst/>
                <a:gdLst>
                  <a:gd name="T0" fmla="*/ 1 w 176"/>
                  <a:gd name="T1" fmla="*/ 0 h 176"/>
                  <a:gd name="T2" fmla="*/ 1 w 176"/>
                  <a:gd name="T3" fmla="*/ 1 h 176"/>
                  <a:gd name="T4" fmla="*/ 1 w 176"/>
                  <a:gd name="T5" fmla="*/ 1 h 176"/>
                  <a:gd name="T6" fmla="*/ 1 w 176"/>
                  <a:gd name="T7" fmla="*/ 1 h 176"/>
                  <a:gd name="T8" fmla="*/ 1 w 176"/>
                  <a:gd name="T9" fmla="*/ 1 h 176"/>
                  <a:gd name="T10" fmla="*/ 1 w 176"/>
                  <a:gd name="T11" fmla="*/ 1 h 176"/>
                  <a:gd name="T12" fmla="*/ 1 w 176"/>
                  <a:gd name="T13" fmla="*/ 1 h 176"/>
                  <a:gd name="T14" fmla="*/ 1 w 176"/>
                  <a:gd name="T15" fmla="*/ 1 h 176"/>
                  <a:gd name="T16" fmla="*/ 1 w 176"/>
                  <a:gd name="T17" fmla="*/ 1 h 176"/>
                  <a:gd name="T18" fmla="*/ 1 w 176"/>
                  <a:gd name="T19" fmla="*/ 1 h 176"/>
                  <a:gd name="T20" fmla="*/ 1 w 176"/>
                  <a:gd name="T21" fmla="*/ 1 h 176"/>
                  <a:gd name="T22" fmla="*/ 1 w 176"/>
                  <a:gd name="T23" fmla="*/ 1 h 176"/>
                  <a:gd name="T24" fmla="*/ 1 w 176"/>
                  <a:gd name="T25" fmla="*/ 1 h 176"/>
                  <a:gd name="T26" fmla="*/ 1 w 176"/>
                  <a:gd name="T27" fmla="*/ 1 h 176"/>
                  <a:gd name="T28" fmla="*/ 1 w 176"/>
                  <a:gd name="T29" fmla="*/ 1 h 176"/>
                  <a:gd name="T30" fmla="*/ 1 w 176"/>
                  <a:gd name="T31" fmla="*/ 1 h 176"/>
                  <a:gd name="T32" fmla="*/ 1 w 176"/>
                  <a:gd name="T33" fmla="*/ 1 h 176"/>
                  <a:gd name="T34" fmla="*/ 1 w 176"/>
                  <a:gd name="T35" fmla="*/ 1 h 176"/>
                  <a:gd name="T36" fmla="*/ 0 w 176"/>
                  <a:gd name="T37" fmla="*/ 1 h 176"/>
                  <a:gd name="T38" fmla="*/ 1 w 176"/>
                  <a:gd name="T39" fmla="*/ 1 h 176"/>
                  <a:gd name="T40" fmla="*/ 1 w 176"/>
                  <a:gd name="T41" fmla="*/ 1 h 176"/>
                  <a:gd name="T42" fmla="*/ 1 w 176"/>
                  <a:gd name="T43" fmla="*/ 1 h 176"/>
                  <a:gd name="T44" fmla="*/ 1 w 176"/>
                  <a:gd name="T45" fmla="*/ 0 h 17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6"/>
                  <a:gd name="T70" fmla="*/ 0 h 176"/>
                  <a:gd name="T71" fmla="*/ 176 w 176"/>
                  <a:gd name="T72" fmla="*/ 176 h 17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6" h="176">
                    <a:moveTo>
                      <a:pt x="116" y="0"/>
                    </a:moveTo>
                    <a:lnTo>
                      <a:pt x="110" y="18"/>
                    </a:lnTo>
                    <a:lnTo>
                      <a:pt x="107" y="35"/>
                    </a:lnTo>
                    <a:lnTo>
                      <a:pt x="106" y="50"/>
                    </a:lnTo>
                    <a:lnTo>
                      <a:pt x="110" y="70"/>
                    </a:lnTo>
                    <a:lnTo>
                      <a:pt x="116" y="84"/>
                    </a:lnTo>
                    <a:lnTo>
                      <a:pt x="123" y="96"/>
                    </a:lnTo>
                    <a:lnTo>
                      <a:pt x="132" y="106"/>
                    </a:lnTo>
                    <a:lnTo>
                      <a:pt x="148" y="114"/>
                    </a:lnTo>
                    <a:lnTo>
                      <a:pt x="164" y="119"/>
                    </a:lnTo>
                    <a:lnTo>
                      <a:pt x="176" y="122"/>
                    </a:lnTo>
                    <a:lnTo>
                      <a:pt x="58" y="176"/>
                    </a:lnTo>
                    <a:lnTo>
                      <a:pt x="44" y="172"/>
                    </a:lnTo>
                    <a:lnTo>
                      <a:pt x="29" y="168"/>
                    </a:lnTo>
                    <a:lnTo>
                      <a:pt x="18" y="160"/>
                    </a:lnTo>
                    <a:lnTo>
                      <a:pt x="9" y="151"/>
                    </a:lnTo>
                    <a:lnTo>
                      <a:pt x="3" y="139"/>
                    </a:lnTo>
                    <a:lnTo>
                      <a:pt x="1" y="129"/>
                    </a:lnTo>
                    <a:lnTo>
                      <a:pt x="0" y="116"/>
                    </a:lnTo>
                    <a:lnTo>
                      <a:pt x="2" y="99"/>
                    </a:lnTo>
                    <a:lnTo>
                      <a:pt x="8" y="84"/>
                    </a:lnTo>
                    <a:lnTo>
                      <a:pt x="17" y="73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2" name="Freeform 174">
                <a:extLst>
                  <a:ext uri="{FF2B5EF4-FFF2-40B4-BE49-F238E27FC236}">
                    <a16:creationId xmlns:a16="http://schemas.microsoft.com/office/drawing/2014/main" id="{A4E3DB80-70F1-40B8-A4C5-D05B523CD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2389"/>
                <a:ext cx="40" cy="63"/>
              </a:xfrm>
              <a:custGeom>
                <a:avLst/>
                <a:gdLst>
                  <a:gd name="T0" fmla="*/ 1 w 80"/>
                  <a:gd name="T1" fmla="*/ 0 h 124"/>
                  <a:gd name="T2" fmla="*/ 1 w 80"/>
                  <a:gd name="T3" fmla="*/ 1 h 124"/>
                  <a:gd name="T4" fmla="*/ 1 w 80"/>
                  <a:gd name="T5" fmla="*/ 1 h 124"/>
                  <a:gd name="T6" fmla="*/ 1 w 80"/>
                  <a:gd name="T7" fmla="*/ 1 h 124"/>
                  <a:gd name="T8" fmla="*/ 1 w 80"/>
                  <a:gd name="T9" fmla="*/ 1 h 124"/>
                  <a:gd name="T10" fmla="*/ 1 w 80"/>
                  <a:gd name="T11" fmla="*/ 1 h 124"/>
                  <a:gd name="T12" fmla="*/ 1 w 80"/>
                  <a:gd name="T13" fmla="*/ 1 h 124"/>
                  <a:gd name="T14" fmla="*/ 1 w 80"/>
                  <a:gd name="T15" fmla="*/ 1 h 124"/>
                  <a:gd name="T16" fmla="*/ 1 w 80"/>
                  <a:gd name="T17" fmla="*/ 1 h 124"/>
                  <a:gd name="T18" fmla="*/ 1 w 80"/>
                  <a:gd name="T19" fmla="*/ 1 h 124"/>
                  <a:gd name="T20" fmla="*/ 1 w 80"/>
                  <a:gd name="T21" fmla="*/ 1 h 124"/>
                  <a:gd name="T22" fmla="*/ 1 w 80"/>
                  <a:gd name="T23" fmla="*/ 1 h 124"/>
                  <a:gd name="T24" fmla="*/ 1 w 80"/>
                  <a:gd name="T25" fmla="*/ 1 h 124"/>
                  <a:gd name="T26" fmla="*/ 1 w 80"/>
                  <a:gd name="T27" fmla="*/ 1 h 124"/>
                  <a:gd name="T28" fmla="*/ 1 w 80"/>
                  <a:gd name="T29" fmla="*/ 1 h 124"/>
                  <a:gd name="T30" fmla="*/ 1 w 80"/>
                  <a:gd name="T31" fmla="*/ 1 h 124"/>
                  <a:gd name="T32" fmla="*/ 1 w 80"/>
                  <a:gd name="T33" fmla="*/ 1 h 124"/>
                  <a:gd name="T34" fmla="*/ 1 w 80"/>
                  <a:gd name="T35" fmla="*/ 1 h 124"/>
                  <a:gd name="T36" fmla="*/ 0 w 80"/>
                  <a:gd name="T37" fmla="*/ 1 h 124"/>
                  <a:gd name="T38" fmla="*/ 1 w 80"/>
                  <a:gd name="T39" fmla="*/ 1 h 124"/>
                  <a:gd name="T40" fmla="*/ 1 w 80"/>
                  <a:gd name="T41" fmla="*/ 1 h 124"/>
                  <a:gd name="T42" fmla="*/ 1 w 80"/>
                  <a:gd name="T43" fmla="*/ 1 h 124"/>
                  <a:gd name="T44" fmla="*/ 1 w 80"/>
                  <a:gd name="T45" fmla="*/ 0 h 12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0"/>
                  <a:gd name="T70" fmla="*/ 0 h 124"/>
                  <a:gd name="T71" fmla="*/ 80 w 80"/>
                  <a:gd name="T72" fmla="*/ 124 h 12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0" h="124">
                    <a:moveTo>
                      <a:pt x="36" y="0"/>
                    </a:moveTo>
                    <a:lnTo>
                      <a:pt x="32" y="10"/>
                    </a:lnTo>
                    <a:lnTo>
                      <a:pt x="27" y="26"/>
                    </a:lnTo>
                    <a:lnTo>
                      <a:pt x="23" y="39"/>
                    </a:lnTo>
                    <a:lnTo>
                      <a:pt x="21" y="51"/>
                    </a:lnTo>
                    <a:lnTo>
                      <a:pt x="23" y="66"/>
                    </a:lnTo>
                    <a:lnTo>
                      <a:pt x="27" y="80"/>
                    </a:lnTo>
                    <a:lnTo>
                      <a:pt x="35" y="93"/>
                    </a:lnTo>
                    <a:lnTo>
                      <a:pt x="50" y="101"/>
                    </a:lnTo>
                    <a:lnTo>
                      <a:pt x="64" y="108"/>
                    </a:lnTo>
                    <a:lnTo>
                      <a:pt x="80" y="115"/>
                    </a:lnTo>
                    <a:lnTo>
                      <a:pt x="60" y="124"/>
                    </a:lnTo>
                    <a:lnTo>
                      <a:pt x="47" y="120"/>
                    </a:lnTo>
                    <a:lnTo>
                      <a:pt x="31" y="114"/>
                    </a:lnTo>
                    <a:lnTo>
                      <a:pt x="19" y="105"/>
                    </a:lnTo>
                    <a:lnTo>
                      <a:pt x="10" y="96"/>
                    </a:lnTo>
                    <a:lnTo>
                      <a:pt x="4" y="84"/>
                    </a:lnTo>
                    <a:lnTo>
                      <a:pt x="1" y="75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4" y="31"/>
                    </a:lnTo>
                    <a:lnTo>
                      <a:pt x="1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Freeform 175">
                <a:extLst>
                  <a:ext uri="{FF2B5EF4-FFF2-40B4-BE49-F238E27FC236}">
                    <a16:creationId xmlns:a16="http://schemas.microsoft.com/office/drawing/2014/main" id="{8147F503-5E7E-4060-9E0D-9CBCFE6D9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488"/>
                <a:ext cx="42" cy="39"/>
              </a:xfrm>
              <a:custGeom>
                <a:avLst/>
                <a:gdLst>
                  <a:gd name="T0" fmla="*/ 1 w 83"/>
                  <a:gd name="T1" fmla="*/ 0 h 78"/>
                  <a:gd name="T2" fmla="*/ 1 w 83"/>
                  <a:gd name="T3" fmla="*/ 1 h 78"/>
                  <a:gd name="T4" fmla="*/ 1 w 83"/>
                  <a:gd name="T5" fmla="*/ 1 h 78"/>
                  <a:gd name="T6" fmla="*/ 1 w 83"/>
                  <a:gd name="T7" fmla="*/ 1 h 78"/>
                  <a:gd name="T8" fmla="*/ 0 w 83"/>
                  <a:gd name="T9" fmla="*/ 1 h 78"/>
                  <a:gd name="T10" fmla="*/ 1 w 83"/>
                  <a:gd name="T11" fmla="*/ 1 h 78"/>
                  <a:gd name="T12" fmla="*/ 1 w 83"/>
                  <a:gd name="T13" fmla="*/ 1 h 78"/>
                  <a:gd name="T14" fmla="*/ 1 w 83"/>
                  <a:gd name="T15" fmla="*/ 1 h 78"/>
                  <a:gd name="T16" fmla="*/ 1 w 83"/>
                  <a:gd name="T17" fmla="*/ 1 h 78"/>
                  <a:gd name="T18" fmla="*/ 1 w 83"/>
                  <a:gd name="T19" fmla="*/ 1 h 78"/>
                  <a:gd name="T20" fmla="*/ 1 w 83"/>
                  <a:gd name="T21" fmla="*/ 1 h 78"/>
                  <a:gd name="T22" fmla="*/ 1 w 83"/>
                  <a:gd name="T23" fmla="*/ 1 h 78"/>
                  <a:gd name="T24" fmla="*/ 1 w 83"/>
                  <a:gd name="T25" fmla="*/ 1 h 78"/>
                  <a:gd name="T26" fmla="*/ 1 w 83"/>
                  <a:gd name="T27" fmla="*/ 1 h 78"/>
                  <a:gd name="T28" fmla="*/ 1 w 83"/>
                  <a:gd name="T29" fmla="*/ 1 h 78"/>
                  <a:gd name="T30" fmla="*/ 1 w 83"/>
                  <a:gd name="T31" fmla="*/ 0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3"/>
                  <a:gd name="T49" fmla="*/ 0 h 78"/>
                  <a:gd name="T50" fmla="*/ 83 w 83"/>
                  <a:gd name="T51" fmla="*/ 78 h 7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3" h="78">
                    <a:moveTo>
                      <a:pt x="59" y="0"/>
                    </a:moveTo>
                    <a:lnTo>
                      <a:pt x="18" y="31"/>
                    </a:lnTo>
                    <a:lnTo>
                      <a:pt x="10" y="37"/>
                    </a:lnTo>
                    <a:lnTo>
                      <a:pt x="4" y="47"/>
                    </a:lnTo>
                    <a:lnTo>
                      <a:pt x="0" y="58"/>
                    </a:lnTo>
                    <a:lnTo>
                      <a:pt x="5" y="70"/>
                    </a:lnTo>
                    <a:lnTo>
                      <a:pt x="14" y="75"/>
                    </a:lnTo>
                    <a:lnTo>
                      <a:pt x="22" y="78"/>
                    </a:lnTo>
                    <a:lnTo>
                      <a:pt x="34" y="73"/>
                    </a:lnTo>
                    <a:lnTo>
                      <a:pt x="83" y="52"/>
                    </a:lnTo>
                    <a:lnTo>
                      <a:pt x="73" y="46"/>
                    </a:lnTo>
                    <a:lnTo>
                      <a:pt x="65" y="38"/>
                    </a:lnTo>
                    <a:lnTo>
                      <a:pt x="61" y="29"/>
                    </a:lnTo>
                    <a:lnTo>
                      <a:pt x="59" y="20"/>
                    </a:lnTo>
                    <a:lnTo>
                      <a:pt x="58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59" name="Group 176">
            <a:extLst>
              <a:ext uri="{FF2B5EF4-FFF2-40B4-BE49-F238E27FC236}">
                <a16:creationId xmlns:a16="http://schemas.microsoft.com/office/drawing/2014/main" id="{FB0B083C-E34F-49F2-9408-CF5AB5CEE1A8}"/>
              </a:ext>
            </a:extLst>
          </p:cNvPr>
          <p:cNvGrpSpPr>
            <a:grpSpLocks/>
          </p:cNvGrpSpPr>
          <p:nvPr/>
        </p:nvGrpSpPr>
        <p:grpSpPr bwMode="auto">
          <a:xfrm>
            <a:off x="4418013" y="1741171"/>
            <a:ext cx="1524000" cy="793750"/>
            <a:chOff x="874" y="2142"/>
            <a:chExt cx="519" cy="404"/>
          </a:xfrm>
        </p:grpSpPr>
        <p:sp>
          <p:nvSpPr>
            <p:cNvPr id="23574" name="Freeform 177">
              <a:extLst>
                <a:ext uri="{FF2B5EF4-FFF2-40B4-BE49-F238E27FC236}">
                  <a16:creationId xmlns:a16="http://schemas.microsoft.com/office/drawing/2014/main" id="{F5B8838D-F96E-460D-B0C9-ABFB934F9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2519"/>
              <a:ext cx="39" cy="27"/>
            </a:xfrm>
            <a:custGeom>
              <a:avLst/>
              <a:gdLst>
                <a:gd name="T0" fmla="*/ 0 w 77"/>
                <a:gd name="T1" fmla="*/ 1 h 53"/>
                <a:gd name="T2" fmla="*/ 1 w 77"/>
                <a:gd name="T3" fmla="*/ 0 h 53"/>
                <a:gd name="T4" fmla="*/ 1 w 77"/>
                <a:gd name="T5" fmla="*/ 1 h 53"/>
                <a:gd name="T6" fmla="*/ 1 w 77"/>
                <a:gd name="T7" fmla="*/ 1 h 53"/>
                <a:gd name="T8" fmla="*/ 0 w 77"/>
                <a:gd name="T9" fmla="*/ 1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53"/>
                <a:gd name="T17" fmla="*/ 77 w 7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53">
                  <a:moveTo>
                    <a:pt x="0" y="25"/>
                  </a:moveTo>
                  <a:lnTo>
                    <a:pt x="35" y="0"/>
                  </a:lnTo>
                  <a:lnTo>
                    <a:pt x="77" y="53"/>
                  </a:lnTo>
                  <a:lnTo>
                    <a:pt x="13" y="4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5" name="Freeform 178">
              <a:extLst>
                <a:ext uri="{FF2B5EF4-FFF2-40B4-BE49-F238E27FC236}">
                  <a16:creationId xmlns:a16="http://schemas.microsoft.com/office/drawing/2014/main" id="{D42205C6-7C3A-4E0C-8588-F0D3FD451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2479"/>
              <a:ext cx="23" cy="52"/>
            </a:xfrm>
            <a:custGeom>
              <a:avLst/>
              <a:gdLst>
                <a:gd name="T0" fmla="*/ 1 w 44"/>
                <a:gd name="T1" fmla="*/ 0 h 105"/>
                <a:gd name="T2" fmla="*/ 1 w 44"/>
                <a:gd name="T3" fmla="*/ 0 h 105"/>
                <a:gd name="T4" fmla="*/ 1 w 44"/>
                <a:gd name="T5" fmla="*/ 0 h 105"/>
                <a:gd name="T6" fmla="*/ 0 w 44"/>
                <a:gd name="T7" fmla="*/ 0 h 105"/>
                <a:gd name="T8" fmla="*/ 1 w 44"/>
                <a:gd name="T9" fmla="*/ 0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105"/>
                <a:gd name="T17" fmla="*/ 44 w 44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105">
                  <a:moveTo>
                    <a:pt x="28" y="0"/>
                  </a:moveTo>
                  <a:lnTo>
                    <a:pt x="44" y="80"/>
                  </a:lnTo>
                  <a:lnTo>
                    <a:pt x="10" y="105"/>
                  </a:lnTo>
                  <a:lnTo>
                    <a:pt x="0" y="8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6" name="Freeform 179">
              <a:extLst>
                <a:ext uri="{FF2B5EF4-FFF2-40B4-BE49-F238E27FC236}">
                  <a16:creationId xmlns:a16="http://schemas.microsoft.com/office/drawing/2014/main" id="{5FA85110-2828-46BB-BA78-412E5A6C3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" y="2478"/>
              <a:ext cx="30" cy="68"/>
            </a:xfrm>
            <a:custGeom>
              <a:avLst/>
              <a:gdLst>
                <a:gd name="T0" fmla="*/ 0 w 60"/>
                <a:gd name="T1" fmla="*/ 0 h 136"/>
                <a:gd name="T2" fmla="*/ 1 w 60"/>
                <a:gd name="T3" fmla="*/ 1 h 136"/>
                <a:gd name="T4" fmla="*/ 1 w 60"/>
                <a:gd name="T5" fmla="*/ 1 h 136"/>
                <a:gd name="T6" fmla="*/ 1 w 60"/>
                <a:gd name="T7" fmla="*/ 1 h 136"/>
                <a:gd name="T8" fmla="*/ 0 w 60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136"/>
                <a:gd name="T17" fmla="*/ 60 w 60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136">
                  <a:moveTo>
                    <a:pt x="0" y="0"/>
                  </a:moveTo>
                  <a:lnTo>
                    <a:pt x="15" y="83"/>
                  </a:lnTo>
                  <a:lnTo>
                    <a:pt x="60" y="136"/>
                  </a:lnTo>
                  <a:lnTo>
                    <a:pt x="4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577" name="Group 180">
              <a:extLst>
                <a:ext uri="{FF2B5EF4-FFF2-40B4-BE49-F238E27FC236}">
                  <a16:creationId xmlns:a16="http://schemas.microsoft.com/office/drawing/2014/main" id="{8B71A994-5E6C-4B49-94E4-CBA0B0607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3" y="2142"/>
              <a:ext cx="500" cy="385"/>
              <a:chOff x="893" y="2142"/>
              <a:chExt cx="500" cy="385"/>
            </a:xfrm>
          </p:grpSpPr>
          <p:sp>
            <p:nvSpPr>
              <p:cNvPr id="23578" name="Freeform 181">
                <a:extLst>
                  <a:ext uri="{FF2B5EF4-FFF2-40B4-BE49-F238E27FC236}">
                    <a16:creationId xmlns:a16="http://schemas.microsoft.com/office/drawing/2014/main" id="{F14104D0-D76C-44EE-AE9F-A04505BF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251"/>
                <a:ext cx="431" cy="276"/>
              </a:xfrm>
              <a:custGeom>
                <a:avLst/>
                <a:gdLst>
                  <a:gd name="T0" fmla="*/ 0 w 863"/>
                  <a:gd name="T1" fmla="*/ 0 h 552"/>
                  <a:gd name="T2" fmla="*/ 0 w 863"/>
                  <a:gd name="T3" fmla="*/ 1 h 552"/>
                  <a:gd name="T4" fmla="*/ 0 w 863"/>
                  <a:gd name="T5" fmla="*/ 1 h 552"/>
                  <a:gd name="T6" fmla="*/ 0 w 863"/>
                  <a:gd name="T7" fmla="*/ 1 h 552"/>
                  <a:gd name="T8" fmla="*/ 0 w 863"/>
                  <a:gd name="T9" fmla="*/ 1 h 552"/>
                  <a:gd name="T10" fmla="*/ 0 w 863"/>
                  <a:gd name="T11" fmla="*/ 1 h 552"/>
                  <a:gd name="T12" fmla="*/ 0 w 863"/>
                  <a:gd name="T13" fmla="*/ 1 h 552"/>
                  <a:gd name="T14" fmla="*/ 0 w 863"/>
                  <a:gd name="T15" fmla="*/ 1 h 552"/>
                  <a:gd name="T16" fmla="*/ 0 w 863"/>
                  <a:gd name="T17" fmla="*/ 1 h 552"/>
                  <a:gd name="T18" fmla="*/ 0 w 863"/>
                  <a:gd name="T19" fmla="*/ 1 h 552"/>
                  <a:gd name="T20" fmla="*/ 0 w 863"/>
                  <a:gd name="T21" fmla="*/ 0 h 5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63"/>
                  <a:gd name="T34" fmla="*/ 0 h 552"/>
                  <a:gd name="T35" fmla="*/ 863 w 863"/>
                  <a:gd name="T36" fmla="*/ 552 h 5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63" h="552">
                    <a:moveTo>
                      <a:pt x="697" y="0"/>
                    </a:moveTo>
                    <a:lnTo>
                      <a:pt x="18" y="504"/>
                    </a:lnTo>
                    <a:lnTo>
                      <a:pt x="10" y="510"/>
                    </a:lnTo>
                    <a:lnTo>
                      <a:pt x="4" y="520"/>
                    </a:lnTo>
                    <a:lnTo>
                      <a:pt x="0" y="532"/>
                    </a:lnTo>
                    <a:lnTo>
                      <a:pt x="5" y="544"/>
                    </a:lnTo>
                    <a:lnTo>
                      <a:pt x="14" y="549"/>
                    </a:lnTo>
                    <a:lnTo>
                      <a:pt x="23" y="552"/>
                    </a:lnTo>
                    <a:lnTo>
                      <a:pt x="36" y="547"/>
                    </a:lnTo>
                    <a:lnTo>
                      <a:pt x="863" y="164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9" name="Freeform 182">
                <a:extLst>
                  <a:ext uri="{FF2B5EF4-FFF2-40B4-BE49-F238E27FC236}">
                    <a16:creationId xmlns:a16="http://schemas.microsoft.com/office/drawing/2014/main" id="{5C84D086-1CAD-463D-A99B-52259E248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9" y="2236"/>
                <a:ext cx="144" cy="66"/>
              </a:xfrm>
              <a:custGeom>
                <a:avLst/>
                <a:gdLst>
                  <a:gd name="T0" fmla="*/ 1 w 288"/>
                  <a:gd name="T1" fmla="*/ 1 h 132"/>
                  <a:gd name="T2" fmla="*/ 1 w 288"/>
                  <a:gd name="T3" fmla="*/ 0 h 132"/>
                  <a:gd name="T4" fmla="*/ 1 w 288"/>
                  <a:gd name="T5" fmla="*/ 1 h 132"/>
                  <a:gd name="T6" fmla="*/ 1 w 288"/>
                  <a:gd name="T7" fmla="*/ 1 h 132"/>
                  <a:gd name="T8" fmla="*/ 1 w 288"/>
                  <a:gd name="T9" fmla="*/ 1 h 132"/>
                  <a:gd name="T10" fmla="*/ 0 w 288"/>
                  <a:gd name="T11" fmla="*/ 1 h 132"/>
                  <a:gd name="T12" fmla="*/ 1 w 288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132"/>
                  <a:gd name="T23" fmla="*/ 288 w 288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132">
                    <a:moveTo>
                      <a:pt x="15" y="71"/>
                    </a:moveTo>
                    <a:lnTo>
                      <a:pt x="123" y="0"/>
                    </a:lnTo>
                    <a:lnTo>
                      <a:pt x="288" y="121"/>
                    </a:lnTo>
                    <a:lnTo>
                      <a:pt x="264" y="132"/>
                    </a:lnTo>
                    <a:lnTo>
                      <a:pt x="113" y="40"/>
                    </a:lnTo>
                    <a:lnTo>
                      <a:pt x="0" y="103"/>
                    </a:lnTo>
                    <a:lnTo>
                      <a:pt x="15" y="7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0" name="Freeform 183">
                <a:extLst>
                  <a:ext uri="{FF2B5EF4-FFF2-40B4-BE49-F238E27FC236}">
                    <a16:creationId xmlns:a16="http://schemas.microsoft.com/office/drawing/2014/main" id="{0B13ED07-4A17-4B7B-AD60-8E2E011B3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" y="2225"/>
                <a:ext cx="137" cy="132"/>
              </a:xfrm>
              <a:custGeom>
                <a:avLst/>
                <a:gdLst>
                  <a:gd name="T0" fmla="*/ 1 w 273"/>
                  <a:gd name="T1" fmla="*/ 0 h 266"/>
                  <a:gd name="T2" fmla="*/ 1 w 273"/>
                  <a:gd name="T3" fmla="*/ 0 h 266"/>
                  <a:gd name="T4" fmla="*/ 1 w 273"/>
                  <a:gd name="T5" fmla="*/ 0 h 266"/>
                  <a:gd name="T6" fmla="*/ 1 w 273"/>
                  <a:gd name="T7" fmla="*/ 0 h 266"/>
                  <a:gd name="T8" fmla="*/ 0 w 273"/>
                  <a:gd name="T9" fmla="*/ 0 h 266"/>
                  <a:gd name="T10" fmla="*/ 0 w 273"/>
                  <a:gd name="T11" fmla="*/ 0 h 266"/>
                  <a:gd name="T12" fmla="*/ 1 w 273"/>
                  <a:gd name="T13" fmla="*/ 0 h 266"/>
                  <a:gd name="T14" fmla="*/ 1 w 273"/>
                  <a:gd name="T15" fmla="*/ 0 h 266"/>
                  <a:gd name="T16" fmla="*/ 1 w 273"/>
                  <a:gd name="T17" fmla="*/ 0 h 266"/>
                  <a:gd name="T18" fmla="*/ 1 w 273"/>
                  <a:gd name="T19" fmla="*/ 0 h 266"/>
                  <a:gd name="T20" fmla="*/ 1 w 273"/>
                  <a:gd name="T21" fmla="*/ 0 h 266"/>
                  <a:gd name="T22" fmla="*/ 1 w 273"/>
                  <a:gd name="T23" fmla="*/ 0 h 266"/>
                  <a:gd name="T24" fmla="*/ 1 w 273"/>
                  <a:gd name="T25" fmla="*/ 0 h 266"/>
                  <a:gd name="T26" fmla="*/ 1 w 273"/>
                  <a:gd name="T27" fmla="*/ 0 h 266"/>
                  <a:gd name="T28" fmla="*/ 1 w 273"/>
                  <a:gd name="T29" fmla="*/ 0 h 266"/>
                  <a:gd name="T30" fmla="*/ 1 w 273"/>
                  <a:gd name="T31" fmla="*/ 0 h 266"/>
                  <a:gd name="T32" fmla="*/ 1 w 273"/>
                  <a:gd name="T33" fmla="*/ 0 h 266"/>
                  <a:gd name="T34" fmla="*/ 1 w 273"/>
                  <a:gd name="T35" fmla="*/ 0 h 266"/>
                  <a:gd name="T36" fmla="*/ 1 w 273"/>
                  <a:gd name="T37" fmla="*/ 0 h 266"/>
                  <a:gd name="T38" fmla="*/ 1 w 273"/>
                  <a:gd name="T39" fmla="*/ 0 h 266"/>
                  <a:gd name="T40" fmla="*/ 1 w 273"/>
                  <a:gd name="T41" fmla="*/ 0 h 2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73"/>
                  <a:gd name="T64" fmla="*/ 0 h 266"/>
                  <a:gd name="T65" fmla="*/ 273 w 273"/>
                  <a:gd name="T66" fmla="*/ 266 h 26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73" h="266">
                    <a:moveTo>
                      <a:pt x="141" y="0"/>
                    </a:moveTo>
                    <a:lnTo>
                      <a:pt x="12" y="94"/>
                    </a:lnTo>
                    <a:lnTo>
                      <a:pt x="6" y="107"/>
                    </a:lnTo>
                    <a:lnTo>
                      <a:pt x="2" y="123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3" y="183"/>
                    </a:lnTo>
                    <a:lnTo>
                      <a:pt x="9" y="200"/>
                    </a:lnTo>
                    <a:lnTo>
                      <a:pt x="20" y="217"/>
                    </a:lnTo>
                    <a:lnTo>
                      <a:pt x="34" y="232"/>
                    </a:lnTo>
                    <a:lnTo>
                      <a:pt x="53" y="245"/>
                    </a:lnTo>
                    <a:lnTo>
                      <a:pt x="69" y="256"/>
                    </a:lnTo>
                    <a:lnTo>
                      <a:pt x="89" y="261"/>
                    </a:lnTo>
                    <a:lnTo>
                      <a:pt x="108" y="266"/>
                    </a:lnTo>
                    <a:lnTo>
                      <a:pt x="126" y="266"/>
                    </a:lnTo>
                    <a:lnTo>
                      <a:pt x="273" y="200"/>
                    </a:lnTo>
                    <a:lnTo>
                      <a:pt x="123" y="54"/>
                    </a:lnTo>
                    <a:lnTo>
                      <a:pt x="14" y="117"/>
                    </a:lnTo>
                    <a:lnTo>
                      <a:pt x="22" y="96"/>
                    </a:lnTo>
                    <a:lnTo>
                      <a:pt x="134" y="25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1" name="Freeform 184">
                <a:extLst>
                  <a:ext uri="{FF2B5EF4-FFF2-40B4-BE49-F238E27FC236}">
                    <a16:creationId xmlns:a16="http://schemas.microsoft.com/office/drawing/2014/main" id="{C4F0E92D-0344-4FB3-BB93-D990B9E68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9" y="2251"/>
                <a:ext cx="83" cy="75"/>
              </a:xfrm>
              <a:custGeom>
                <a:avLst/>
                <a:gdLst>
                  <a:gd name="T0" fmla="*/ 0 w 165"/>
                  <a:gd name="T1" fmla="*/ 0 h 149"/>
                  <a:gd name="T2" fmla="*/ 1 w 165"/>
                  <a:gd name="T3" fmla="*/ 1 h 149"/>
                  <a:gd name="T4" fmla="*/ 1 w 165"/>
                  <a:gd name="T5" fmla="*/ 1 h 149"/>
                  <a:gd name="T6" fmla="*/ 1 w 165"/>
                  <a:gd name="T7" fmla="*/ 1 h 149"/>
                  <a:gd name="T8" fmla="*/ 1 w 165"/>
                  <a:gd name="T9" fmla="*/ 1 h 149"/>
                  <a:gd name="T10" fmla="*/ 1 w 165"/>
                  <a:gd name="T11" fmla="*/ 1 h 149"/>
                  <a:gd name="T12" fmla="*/ 1 w 165"/>
                  <a:gd name="T13" fmla="*/ 1 h 149"/>
                  <a:gd name="T14" fmla="*/ 1 w 165"/>
                  <a:gd name="T15" fmla="*/ 1 h 149"/>
                  <a:gd name="T16" fmla="*/ 1 w 165"/>
                  <a:gd name="T17" fmla="*/ 1 h 149"/>
                  <a:gd name="T18" fmla="*/ 1 w 165"/>
                  <a:gd name="T19" fmla="*/ 1 h 149"/>
                  <a:gd name="T20" fmla="*/ 1 w 165"/>
                  <a:gd name="T21" fmla="*/ 1 h 149"/>
                  <a:gd name="T22" fmla="*/ 1 w 165"/>
                  <a:gd name="T23" fmla="*/ 1 h 149"/>
                  <a:gd name="T24" fmla="*/ 1 w 165"/>
                  <a:gd name="T25" fmla="*/ 1 h 149"/>
                  <a:gd name="T26" fmla="*/ 1 w 165"/>
                  <a:gd name="T27" fmla="*/ 1 h 149"/>
                  <a:gd name="T28" fmla="*/ 1 w 165"/>
                  <a:gd name="T29" fmla="*/ 1 h 149"/>
                  <a:gd name="T30" fmla="*/ 1 w 165"/>
                  <a:gd name="T31" fmla="*/ 1 h 149"/>
                  <a:gd name="T32" fmla="*/ 1 w 165"/>
                  <a:gd name="T33" fmla="*/ 1 h 149"/>
                  <a:gd name="T34" fmla="*/ 1 w 165"/>
                  <a:gd name="T35" fmla="*/ 1 h 149"/>
                  <a:gd name="T36" fmla="*/ 0 w 165"/>
                  <a:gd name="T37" fmla="*/ 0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"/>
                  <a:gd name="T58" fmla="*/ 0 h 149"/>
                  <a:gd name="T59" fmla="*/ 165 w 165"/>
                  <a:gd name="T60" fmla="*/ 149 h 14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" h="149">
                    <a:moveTo>
                      <a:pt x="0" y="0"/>
                    </a:moveTo>
                    <a:lnTo>
                      <a:pt x="3" y="13"/>
                    </a:lnTo>
                    <a:lnTo>
                      <a:pt x="7" y="25"/>
                    </a:lnTo>
                    <a:lnTo>
                      <a:pt x="10" y="36"/>
                    </a:lnTo>
                    <a:lnTo>
                      <a:pt x="16" y="51"/>
                    </a:lnTo>
                    <a:lnTo>
                      <a:pt x="23" y="65"/>
                    </a:lnTo>
                    <a:lnTo>
                      <a:pt x="34" y="83"/>
                    </a:lnTo>
                    <a:lnTo>
                      <a:pt x="48" y="98"/>
                    </a:lnTo>
                    <a:lnTo>
                      <a:pt x="64" y="111"/>
                    </a:lnTo>
                    <a:lnTo>
                      <a:pt x="80" y="124"/>
                    </a:lnTo>
                    <a:lnTo>
                      <a:pt x="96" y="134"/>
                    </a:lnTo>
                    <a:lnTo>
                      <a:pt x="113" y="142"/>
                    </a:lnTo>
                    <a:lnTo>
                      <a:pt x="128" y="148"/>
                    </a:lnTo>
                    <a:lnTo>
                      <a:pt x="137" y="149"/>
                    </a:lnTo>
                    <a:lnTo>
                      <a:pt x="148" y="146"/>
                    </a:lnTo>
                    <a:lnTo>
                      <a:pt x="155" y="137"/>
                    </a:lnTo>
                    <a:lnTo>
                      <a:pt x="161" y="124"/>
                    </a:lnTo>
                    <a:lnTo>
                      <a:pt x="165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2" name="Freeform 185">
                <a:extLst>
                  <a:ext uri="{FF2B5EF4-FFF2-40B4-BE49-F238E27FC236}">
                    <a16:creationId xmlns:a16="http://schemas.microsoft.com/office/drawing/2014/main" id="{D4A74893-B326-4CD3-866F-FBE6679F1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0" y="2223"/>
                <a:ext cx="83" cy="73"/>
              </a:xfrm>
              <a:custGeom>
                <a:avLst/>
                <a:gdLst>
                  <a:gd name="T0" fmla="*/ 0 w 168"/>
                  <a:gd name="T1" fmla="*/ 0 h 147"/>
                  <a:gd name="T2" fmla="*/ 0 w 168"/>
                  <a:gd name="T3" fmla="*/ 0 h 147"/>
                  <a:gd name="T4" fmla="*/ 0 w 168"/>
                  <a:gd name="T5" fmla="*/ 0 h 147"/>
                  <a:gd name="T6" fmla="*/ 0 w 168"/>
                  <a:gd name="T7" fmla="*/ 0 h 147"/>
                  <a:gd name="T8" fmla="*/ 0 w 168"/>
                  <a:gd name="T9" fmla="*/ 0 h 147"/>
                  <a:gd name="T10" fmla="*/ 0 w 168"/>
                  <a:gd name="T11" fmla="*/ 0 h 147"/>
                  <a:gd name="T12" fmla="*/ 0 w 168"/>
                  <a:gd name="T13" fmla="*/ 0 h 147"/>
                  <a:gd name="T14" fmla="*/ 0 w 168"/>
                  <a:gd name="T15" fmla="*/ 0 h 147"/>
                  <a:gd name="T16" fmla="*/ 0 w 168"/>
                  <a:gd name="T17" fmla="*/ 0 h 147"/>
                  <a:gd name="T18" fmla="*/ 0 w 168"/>
                  <a:gd name="T19" fmla="*/ 0 h 147"/>
                  <a:gd name="T20" fmla="*/ 0 w 168"/>
                  <a:gd name="T21" fmla="*/ 0 h 147"/>
                  <a:gd name="T22" fmla="*/ 0 w 168"/>
                  <a:gd name="T23" fmla="*/ 0 h 147"/>
                  <a:gd name="T24" fmla="*/ 0 w 168"/>
                  <a:gd name="T25" fmla="*/ 0 h 147"/>
                  <a:gd name="T26" fmla="*/ 0 w 168"/>
                  <a:gd name="T27" fmla="*/ 0 h 147"/>
                  <a:gd name="T28" fmla="*/ 0 w 168"/>
                  <a:gd name="T29" fmla="*/ 0 h 147"/>
                  <a:gd name="T30" fmla="*/ 0 w 168"/>
                  <a:gd name="T31" fmla="*/ 0 h 147"/>
                  <a:gd name="T32" fmla="*/ 0 w 168"/>
                  <a:gd name="T33" fmla="*/ 0 h 147"/>
                  <a:gd name="T34" fmla="*/ 0 w 168"/>
                  <a:gd name="T35" fmla="*/ 0 h 1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8"/>
                  <a:gd name="T55" fmla="*/ 0 h 147"/>
                  <a:gd name="T56" fmla="*/ 168 w 168"/>
                  <a:gd name="T57" fmla="*/ 147 h 1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8" h="147">
                    <a:moveTo>
                      <a:pt x="0" y="35"/>
                    </a:moveTo>
                    <a:lnTo>
                      <a:pt x="0" y="25"/>
                    </a:lnTo>
                    <a:lnTo>
                      <a:pt x="5" y="13"/>
                    </a:lnTo>
                    <a:lnTo>
                      <a:pt x="17" y="3"/>
                    </a:lnTo>
                    <a:lnTo>
                      <a:pt x="31" y="0"/>
                    </a:lnTo>
                    <a:lnTo>
                      <a:pt x="45" y="0"/>
                    </a:lnTo>
                    <a:lnTo>
                      <a:pt x="62" y="3"/>
                    </a:lnTo>
                    <a:lnTo>
                      <a:pt x="82" y="11"/>
                    </a:lnTo>
                    <a:lnTo>
                      <a:pt x="100" y="19"/>
                    </a:lnTo>
                    <a:lnTo>
                      <a:pt x="119" y="32"/>
                    </a:lnTo>
                    <a:lnTo>
                      <a:pt x="131" y="43"/>
                    </a:lnTo>
                    <a:lnTo>
                      <a:pt x="143" y="57"/>
                    </a:lnTo>
                    <a:lnTo>
                      <a:pt x="151" y="72"/>
                    </a:lnTo>
                    <a:lnTo>
                      <a:pt x="158" y="88"/>
                    </a:lnTo>
                    <a:lnTo>
                      <a:pt x="164" y="109"/>
                    </a:lnTo>
                    <a:lnTo>
                      <a:pt x="168" y="129"/>
                    </a:lnTo>
                    <a:lnTo>
                      <a:pt x="167" y="147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3" name="Freeform 186">
                <a:extLst>
                  <a:ext uri="{FF2B5EF4-FFF2-40B4-BE49-F238E27FC236}">
                    <a16:creationId xmlns:a16="http://schemas.microsoft.com/office/drawing/2014/main" id="{FCF27B29-F616-4288-B2A0-68932688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" y="2142"/>
                <a:ext cx="185" cy="239"/>
              </a:xfrm>
              <a:custGeom>
                <a:avLst/>
                <a:gdLst>
                  <a:gd name="T0" fmla="*/ 0 w 368"/>
                  <a:gd name="T1" fmla="*/ 1 h 477"/>
                  <a:gd name="T2" fmla="*/ 1 w 368"/>
                  <a:gd name="T3" fmla="*/ 1 h 477"/>
                  <a:gd name="T4" fmla="*/ 1 w 368"/>
                  <a:gd name="T5" fmla="*/ 0 h 477"/>
                  <a:gd name="T6" fmla="*/ 1 w 368"/>
                  <a:gd name="T7" fmla="*/ 1 h 477"/>
                  <a:gd name="T8" fmla="*/ 1 w 368"/>
                  <a:gd name="T9" fmla="*/ 1 h 477"/>
                  <a:gd name="T10" fmla="*/ 1 w 368"/>
                  <a:gd name="T11" fmla="*/ 1 h 477"/>
                  <a:gd name="T12" fmla="*/ 1 w 368"/>
                  <a:gd name="T13" fmla="*/ 1 h 477"/>
                  <a:gd name="T14" fmla="*/ 1 w 368"/>
                  <a:gd name="T15" fmla="*/ 1 h 477"/>
                  <a:gd name="T16" fmla="*/ 1 w 368"/>
                  <a:gd name="T17" fmla="*/ 1 h 477"/>
                  <a:gd name="T18" fmla="*/ 0 w 368"/>
                  <a:gd name="T19" fmla="*/ 1 h 4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68"/>
                  <a:gd name="T31" fmla="*/ 0 h 477"/>
                  <a:gd name="T32" fmla="*/ 368 w 368"/>
                  <a:gd name="T33" fmla="*/ 477 h 47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68" h="477">
                    <a:moveTo>
                      <a:pt x="0" y="477"/>
                    </a:moveTo>
                    <a:lnTo>
                      <a:pt x="301" y="250"/>
                    </a:lnTo>
                    <a:lnTo>
                      <a:pt x="368" y="0"/>
                    </a:lnTo>
                    <a:lnTo>
                      <a:pt x="285" y="92"/>
                    </a:lnTo>
                    <a:lnTo>
                      <a:pt x="270" y="123"/>
                    </a:lnTo>
                    <a:lnTo>
                      <a:pt x="259" y="101"/>
                    </a:lnTo>
                    <a:lnTo>
                      <a:pt x="171" y="229"/>
                    </a:lnTo>
                    <a:lnTo>
                      <a:pt x="168" y="198"/>
                    </a:lnTo>
                    <a:lnTo>
                      <a:pt x="66" y="323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4" name="Freeform 187">
                <a:extLst>
                  <a:ext uri="{FF2B5EF4-FFF2-40B4-BE49-F238E27FC236}">
                    <a16:creationId xmlns:a16="http://schemas.microsoft.com/office/drawing/2014/main" id="{9E7AC317-9975-4979-9CA2-1ED918BC9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" y="2281"/>
                <a:ext cx="163" cy="116"/>
              </a:xfrm>
              <a:custGeom>
                <a:avLst/>
                <a:gdLst>
                  <a:gd name="T0" fmla="*/ 1 w 325"/>
                  <a:gd name="T1" fmla="*/ 1 h 232"/>
                  <a:gd name="T2" fmla="*/ 1 w 325"/>
                  <a:gd name="T3" fmla="*/ 0 h 232"/>
                  <a:gd name="T4" fmla="*/ 1 w 325"/>
                  <a:gd name="T5" fmla="*/ 1 h 232"/>
                  <a:gd name="T6" fmla="*/ 0 w 325"/>
                  <a:gd name="T7" fmla="*/ 1 h 232"/>
                  <a:gd name="T8" fmla="*/ 1 w 325"/>
                  <a:gd name="T9" fmla="*/ 1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232"/>
                  <a:gd name="T17" fmla="*/ 325 w 325"/>
                  <a:gd name="T18" fmla="*/ 232 h 2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232">
                    <a:moveTo>
                      <a:pt x="36" y="191"/>
                    </a:moveTo>
                    <a:lnTo>
                      <a:pt x="325" y="0"/>
                    </a:lnTo>
                    <a:lnTo>
                      <a:pt x="248" y="85"/>
                    </a:lnTo>
                    <a:lnTo>
                      <a:pt x="0" y="232"/>
                    </a:lnTo>
                    <a:lnTo>
                      <a:pt x="36" y="19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5" name="Freeform 188">
                <a:extLst>
                  <a:ext uri="{FF2B5EF4-FFF2-40B4-BE49-F238E27FC236}">
                    <a16:creationId xmlns:a16="http://schemas.microsoft.com/office/drawing/2014/main" id="{37E98492-65F5-4DDB-9A09-D069946E8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" y="2336"/>
                <a:ext cx="303" cy="96"/>
              </a:xfrm>
              <a:custGeom>
                <a:avLst/>
                <a:gdLst>
                  <a:gd name="T0" fmla="*/ 0 w 606"/>
                  <a:gd name="T1" fmla="*/ 1 h 192"/>
                  <a:gd name="T2" fmla="*/ 1 w 606"/>
                  <a:gd name="T3" fmla="*/ 0 h 192"/>
                  <a:gd name="T4" fmla="*/ 1 w 606"/>
                  <a:gd name="T5" fmla="*/ 1 h 192"/>
                  <a:gd name="T6" fmla="*/ 1 w 606"/>
                  <a:gd name="T7" fmla="*/ 1 h 192"/>
                  <a:gd name="T8" fmla="*/ 1 w 606"/>
                  <a:gd name="T9" fmla="*/ 1 h 192"/>
                  <a:gd name="T10" fmla="*/ 1 w 606"/>
                  <a:gd name="T11" fmla="*/ 1 h 192"/>
                  <a:gd name="T12" fmla="*/ 1 w 606"/>
                  <a:gd name="T13" fmla="*/ 1 h 192"/>
                  <a:gd name="T14" fmla="*/ 1 w 606"/>
                  <a:gd name="T15" fmla="*/ 1 h 192"/>
                  <a:gd name="T16" fmla="*/ 1 w 606"/>
                  <a:gd name="T17" fmla="*/ 1 h 192"/>
                  <a:gd name="T18" fmla="*/ 1 w 606"/>
                  <a:gd name="T19" fmla="*/ 1 h 192"/>
                  <a:gd name="T20" fmla="*/ 0 w 606"/>
                  <a:gd name="T21" fmla="*/ 1 h 1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6"/>
                  <a:gd name="T34" fmla="*/ 0 h 192"/>
                  <a:gd name="T35" fmla="*/ 606 w 606"/>
                  <a:gd name="T36" fmla="*/ 192 h 1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6" h="192">
                    <a:moveTo>
                      <a:pt x="0" y="170"/>
                    </a:moveTo>
                    <a:lnTo>
                      <a:pt x="382" y="0"/>
                    </a:lnTo>
                    <a:lnTo>
                      <a:pt x="606" y="82"/>
                    </a:lnTo>
                    <a:lnTo>
                      <a:pt x="489" y="108"/>
                    </a:lnTo>
                    <a:lnTo>
                      <a:pt x="450" y="108"/>
                    </a:lnTo>
                    <a:lnTo>
                      <a:pt x="472" y="125"/>
                    </a:lnTo>
                    <a:lnTo>
                      <a:pt x="347" y="150"/>
                    </a:lnTo>
                    <a:lnTo>
                      <a:pt x="310" y="150"/>
                    </a:lnTo>
                    <a:lnTo>
                      <a:pt x="336" y="164"/>
                    </a:lnTo>
                    <a:lnTo>
                      <a:pt x="168" y="192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6" name="Freeform 189">
                <a:extLst>
                  <a:ext uri="{FF2B5EF4-FFF2-40B4-BE49-F238E27FC236}">
                    <a16:creationId xmlns:a16="http://schemas.microsoft.com/office/drawing/2014/main" id="{46E54CCC-0E2B-4FFE-8323-0FA52AD59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" y="2370"/>
                <a:ext cx="89" cy="88"/>
              </a:xfrm>
              <a:custGeom>
                <a:avLst/>
                <a:gdLst>
                  <a:gd name="T0" fmla="*/ 1 w 176"/>
                  <a:gd name="T1" fmla="*/ 0 h 176"/>
                  <a:gd name="T2" fmla="*/ 1 w 176"/>
                  <a:gd name="T3" fmla="*/ 1 h 176"/>
                  <a:gd name="T4" fmla="*/ 1 w 176"/>
                  <a:gd name="T5" fmla="*/ 1 h 176"/>
                  <a:gd name="T6" fmla="*/ 1 w 176"/>
                  <a:gd name="T7" fmla="*/ 1 h 176"/>
                  <a:gd name="T8" fmla="*/ 1 w 176"/>
                  <a:gd name="T9" fmla="*/ 1 h 176"/>
                  <a:gd name="T10" fmla="*/ 1 w 176"/>
                  <a:gd name="T11" fmla="*/ 1 h 176"/>
                  <a:gd name="T12" fmla="*/ 1 w 176"/>
                  <a:gd name="T13" fmla="*/ 1 h 176"/>
                  <a:gd name="T14" fmla="*/ 1 w 176"/>
                  <a:gd name="T15" fmla="*/ 1 h 176"/>
                  <a:gd name="T16" fmla="*/ 1 w 176"/>
                  <a:gd name="T17" fmla="*/ 1 h 176"/>
                  <a:gd name="T18" fmla="*/ 1 w 176"/>
                  <a:gd name="T19" fmla="*/ 1 h 176"/>
                  <a:gd name="T20" fmla="*/ 1 w 176"/>
                  <a:gd name="T21" fmla="*/ 1 h 176"/>
                  <a:gd name="T22" fmla="*/ 1 w 176"/>
                  <a:gd name="T23" fmla="*/ 1 h 176"/>
                  <a:gd name="T24" fmla="*/ 1 w 176"/>
                  <a:gd name="T25" fmla="*/ 1 h 176"/>
                  <a:gd name="T26" fmla="*/ 1 w 176"/>
                  <a:gd name="T27" fmla="*/ 1 h 176"/>
                  <a:gd name="T28" fmla="*/ 1 w 176"/>
                  <a:gd name="T29" fmla="*/ 1 h 176"/>
                  <a:gd name="T30" fmla="*/ 1 w 176"/>
                  <a:gd name="T31" fmla="*/ 1 h 176"/>
                  <a:gd name="T32" fmla="*/ 1 w 176"/>
                  <a:gd name="T33" fmla="*/ 1 h 176"/>
                  <a:gd name="T34" fmla="*/ 1 w 176"/>
                  <a:gd name="T35" fmla="*/ 1 h 176"/>
                  <a:gd name="T36" fmla="*/ 0 w 176"/>
                  <a:gd name="T37" fmla="*/ 1 h 176"/>
                  <a:gd name="T38" fmla="*/ 1 w 176"/>
                  <a:gd name="T39" fmla="*/ 1 h 176"/>
                  <a:gd name="T40" fmla="*/ 1 w 176"/>
                  <a:gd name="T41" fmla="*/ 1 h 176"/>
                  <a:gd name="T42" fmla="*/ 1 w 176"/>
                  <a:gd name="T43" fmla="*/ 1 h 176"/>
                  <a:gd name="T44" fmla="*/ 1 w 176"/>
                  <a:gd name="T45" fmla="*/ 0 h 17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76"/>
                  <a:gd name="T70" fmla="*/ 0 h 176"/>
                  <a:gd name="T71" fmla="*/ 176 w 176"/>
                  <a:gd name="T72" fmla="*/ 176 h 17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76" h="176">
                    <a:moveTo>
                      <a:pt x="116" y="0"/>
                    </a:moveTo>
                    <a:lnTo>
                      <a:pt x="110" y="18"/>
                    </a:lnTo>
                    <a:lnTo>
                      <a:pt x="107" y="35"/>
                    </a:lnTo>
                    <a:lnTo>
                      <a:pt x="106" y="50"/>
                    </a:lnTo>
                    <a:lnTo>
                      <a:pt x="110" y="70"/>
                    </a:lnTo>
                    <a:lnTo>
                      <a:pt x="116" y="84"/>
                    </a:lnTo>
                    <a:lnTo>
                      <a:pt x="123" y="96"/>
                    </a:lnTo>
                    <a:lnTo>
                      <a:pt x="132" y="106"/>
                    </a:lnTo>
                    <a:lnTo>
                      <a:pt x="148" y="114"/>
                    </a:lnTo>
                    <a:lnTo>
                      <a:pt x="164" y="119"/>
                    </a:lnTo>
                    <a:lnTo>
                      <a:pt x="176" y="122"/>
                    </a:lnTo>
                    <a:lnTo>
                      <a:pt x="58" y="176"/>
                    </a:lnTo>
                    <a:lnTo>
                      <a:pt x="44" y="172"/>
                    </a:lnTo>
                    <a:lnTo>
                      <a:pt x="29" y="168"/>
                    </a:lnTo>
                    <a:lnTo>
                      <a:pt x="18" y="160"/>
                    </a:lnTo>
                    <a:lnTo>
                      <a:pt x="9" y="151"/>
                    </a:lnTo>
                    <a:lnTo>
                      <a:pt x="3" y="139"/>
                    </a:lnTo>
                    <a:lnTo>
                      <a:pt x="1" y="129"/>
                    </a:lnTo>
                    <a:lnTo>
                      <a:pt x="0" y="116"/>
                    </a:lnTo>
                    <a:lnTo>
                      <a:pt x="2" y="99"/>
                    </a:lnTo>
                    <a:lnTo>
                      <a:pt x="8" y="84"/>
                    </a:lnTo>
                    <a:lnTo>
                      <a:pt x="17" y="73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7" name="Freeform 190">
                <a:extLst>
                  <a:ext uri="{FF2B5EF4-FFF2-40B4-BE49-F238E27FC236}">
                    <a16:creationId xmlns:a16="http://schemas.microsoft.com/office/drawing/2014/main" id="{CE1DCD72-594F-4C46-B7F9-EA7929086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2389"/>
                <a:ext cx="40" cy="63"/>
              </a:xfrm>
              <a:custGeom>
                <a:avLst/>
                <a:gdLst>
                  <a:gd name="T0" fmla="*/ 1 w 80"/>
                  <a:gd name="T1" fmla="*/ 0 h 124"/>
                  <a:gd name="T2" fmla="*/ 1 w 80"/>
                  <a:gd name="T3" fmla="*/ 1 h 124"/>
                  <a:gd name="T4" fmla="*/ 1 w 80"/>
                  <a:gd name="T5" fmla="*/ 1 h 124"/>
                  <a:gd name="T6" fmla="*/ 1 w 80"/>
                  <a:gd name="T7" fmla="*/ 1 h 124"/>
                  <a:gd name="T8" fmla="*/ 1 w 80"/>
                  <a:gd name="T9" fmla="*/ 1 h 124"/>
                  <a:gd name="T10" fmla="*/ 1 w 80"/>
                  <a:gd name="T11" fmla="*/ 1 h 124"/>
                  <a:gd name="T12" fmla="*/ 1 w 80"/>
                  <a:gd name="T13" fmla="*/ 1 h 124"/>
                  <a:gd name="T14" fmla="*/ 1 w 80"/>
                  <a:gd name="T15" fmla="*/ 1 h 124"/>
                  <a:gd name="T16" fmla="*/ 1 w 80"/>
                  <a:gd name="T17" fmla="*/ 1 h 124"/>
                  <a:gd name="T18" fmla="*/ 1 w 80"/>
                  <a:gd name="T19" fmla="*/ 1 h 124"/>
                  <a:gd name="T20" fmla="*/ 1 w 80"/>
                  <a:gd name="T21" fmla="*/ 1 h 124"/>
                  <a:gd name="T22" fmla="*/ 1 w 80"/>
                  <a:gd name="T23" fmla="*/ 1 h 124"/>
                  <a:gd name="T24" fmla="*/ 1 w 80"/>
                  <a:gd name="T25" fmla="*/ 1 h 124"/>
                  <a:gd name="T26" fmla="*/ 1 w 80"/>
                  <a:gd name="T27" fmla="*/ 1 h 124"/>
                  <a:gd name="T28" fmla="*/ 1 w 80"/>
                  <a:gd name="T29" fmla="*/ 1 h 124"/>
                  <a:gd name="T30" fmla="*/ 1 w 80"/>
                  <a:gd name="T31" fmla="*/ 1 h 124"/>
                  <a:gd name="T32" fmla="*/ 1 w 80"/>
                  <a:gd name="T33" fmla="*/ 1 h 124"/>
                  <a:gd name="T34" fmla="*/ 1 w 80"/>
                  <a:gd name="T35" fmla="*/ 1 h 124"/>
                  <a:gd name="T36" fmla="*/ 0 w 80"/>
                  <a:gd name="T37" fmla="*/ 1 h 124"/>
                  <a:gd name="T38" fmla="*/ 1 w 80"/>
                  <a:gd name="T39" fmla="*/ 1 h 124"/>
                  <a:gd name="T40" fmla="*/ 1 w 80"/>
                  <a:gd name="T41" fmla="*/ 1 h 124"/>
                  <a:gd name="T42" fmla="*/ 1 w 80"/>
                  <a:gd name="T43" fmla="*/ 1 h 124"/>
                  <a:gd name="T44" fmla="*/ 1 w 80"/>
                  <a:gd name="T45" fmla="*/ 0 h 12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0"/>
                  <a:gd name="T70" fmla="*/ 0 h 124"/>
                  <a:gd name="T71" fmla="*/ 80 w 80"/>
                  <a:gd name="T72" fmla="*/ 124 h 12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0" h="124">
                    <a:moveTo>
                      <a:pt x="36" y="0"/>
                    </a:moveTo>
                    <a:lnTo>
                      <a:pt x="32" y="10"/>
                    </a:lnTo>
                    <a:lnTo>
                      <a:pt x="27" y="26"/>
                    </a:lnTo>
                    <a:lnTo>
                      <a:pt x="23" y="39"/>
                    </a:lnTo>
                    <a:lnTo>
                      <a:pt x="21" y="51"/>
                    </a:lnTo>
                    <a:lnTo>
                      <a:pt x="23" y="66"/>
                    </a:lnTo>
                    <a:lnTo>
                      <a:pt x="27" y="80"/>
                    </a:lnTo>
                    <a:lnTo>
                      <a:pt x="35" y="93"/>
                    </a:lnTo>
                    <a:lnTo>
                      <a:pt x="50" y="101"/>
                    </a:lnTo>
                    <a:lnTo>
                      <a:pt x="64" y="108"/>
                    </a:lnTo>
                    <a:lnTo>
                      <a:pt x="80" y="115"/>
                    </a:lnTo>
                    <a:lnTo>
                      <a:pt x="60" y="124"/>
                    </a:lnTo>
                    <a:lnTo>
                      <a:pt x="47" y="120"/>
                    </a:lnTo>
                    <a:lnTo>
                      <a:pt x="31" y="114"/>
                    </a:lnTo>
                    <a:lnTo>
                      <a:pt x="19" y="105"/>
                    </a:lnTo>
                    <a:lnTo>
                      <a:pt x="10" y="96"/>
                    </a:lnTo>
                    <a:lnTo>
                      <a:pt x="4" y="84"/>
                    </a:lnTo>
                    <a:lnTo>
                      <a:pt x="1" y="75"/>
                    </a:lnTo>
                    <a:lnTo>
                      <a:pt x="0" y="61"/>
                    </a:lnTo>
                    <a:lnTo>
                      <a:pt x="1" y="44"/>
                    </a:lnTo>
                    <a:lnTo>
                      <a:pt x="4" y="31"/>
                    </a:lnTo>
                    <a:lnTo>
                      <a:pt x="1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8" name="Freeform 191">
                <a:extLst>
                  <a:ext uri="{FF2B5EF4-FFF2-40B4-BE49-F238E27FC236}">
                    <a16:creationId xmlns:a16="http://schemas.microsoft.com/office/drawing/2014/main" id="{15807A3D-A9BE-4407-B093-E3F0A8EE0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" y="2488"/>
                <a:ext cx="42" cy="39"/>
              </a:xfrm>
              <a:custGeom>
                <a:avLst/>
                <a:gdLst>
                  <a:gd name="T0" fmla="*/ 1 w 83"/>
                  <a:gd name="T1" fmla="*/ 0 h 78"/>
                  <a:gd name="T2" fmla="*/ 1 w 83"/>
                  <a:gd name="T3" fmla="*/ 1 h 78"/>
                  <a:gd name="T4" fmla="*/ 1 w 83"/>
                  <a:gd name="T5" fmla="*/ 1 h 78"/>
                  <a:gd name="T6" fmla="*/ 1 w 83"/>
                  <a:gd name="T7" fmla="*/ 1 h 78"/>
                  <a:gd name="T8" fmla="*/ 0 w 83"/>
                  <a:gd name="T9" fmla="*/ 1 h 78"/>
                  <a:gd name="T10" fmla="*/ 1 w 83"/>
                  <a:gd name="T11" fmla="*/ 1 h 78"/>
                  <a:gd name="T12" fmla="*/ 1 w 83"/>
                  <a:gd name="T13" fmla="*/ 1 h 78"/>
                  <a:gd name="T14" fmla="*/ 1 w 83"/>
                  <a:gd name="T15" fmla="*/ 1 h 78"/>
                  <a:gd name="T16" fmla="*/ 1 w 83"/>
                  <a:gd name="T17" fmla="*/ 1 h 78"/>
                  <a:gd name="T18" fmla="*/ 1 w 83"/>
                  <a:gd name="T19" fmla="*/ 1 h 78"/>
                  <a:gd name="T20" fmla="*/ 1 w 83"/>
                  <a:gd name="T21" fmla="*/ 1 h 78"/>
                  <a:gd name="T22" fmla="*/ 1 w 83"/>
                  <a:gd name="T23" fmla="*/ 1 h 78"/>
                  <a:gd name="T24" fmla="*/ 1 w 83"/>
                  <a:gd name="T25" fmla="*/ 1 h 78"/>
                  <a:gd name="T26" fmla="*/ 1 w 83"/>
                  <a:gd name="T27" fmla="*/ 1 h 78"/>
                  <a:gd name="T28" fmla="*/ 1 w 83"/>
                  <a:gd name="T29" fmla="*/ 1 h 78"/>
                  <a:gd name="T30" fmla="*/ 1 w 83"/>
                  <a:gd name="T31" fmla="*/ 0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3"/>
                  <a:gd name="T49" fmla="*/ 0 h 78"/>
                  <a:gd name="T50" fmla="*/ 83 w 83"/>
                  <a:gd name="T51" fmla="*/ 78 h 7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3" h="78">
                    <a:moveTo>
                      <a:pt x="59" y="0"/>
                    </a:moveTo>
                    <a:lnTo>
                      <a:pt x="18" y="31"/>
                    </a:lnTo>
                    <a:lnTo>
                      <a:pt x="10" y="37"/>
                    </a:lnTo>
                    <a:lnTo>
                      <a:pt x="4" y="47"/>
                    </a:lnTo>
                    <a:lnTo>
                      <a:pt x="0" y="58"/>
                    </a:lnTo>
                    <a:lnTo>
                      <a:pt x="5" y="70"/>
                    </a:lnTo>
                    <a:lnTo>
                      <a:pt x="14" y="75"/>
                    </a:lnTo>
                    <a:lnTo>
                      <a:pt x="22" y="78"/>
                    </a:lnTo>
                    <a:lnTo>
                      <a:pt x="34" y="73"/>
                    </a:lnTo>
                    <a:lnTo>
                      <a:pt x="83" y="52"/>
                    </a:lnTo>
                    <a:lnTo>
                      <a:pt x="73" y="46"/>
                    </a:lnTo>
                    <a:lnTo>
                      <a:pt x="65" y="38"/>
                    </a:lnTo>
                    <a:lnTo>
                      <a:pt x="61" y="29"/>
                    </a:lnTo>
                    <a:lnTo>
                      <a:pt x="59" y="20"/>
                    </a:lnTo>
                    <a:lnTo>
                      <a:pt x="58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4274" name="Picture 2" descr="Accuracy versus Precision? | The Leading Business Education Network for  Doctors, Financial Advisors and Health Industry Consulta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/>
          <a:stretch/>
        </p:blipFill>
        <p:spPr bwMode="auto">
          <a:xfrm>
            <a:off x="1612092" y="4916883"/>
            <a:ext cx="6092825" cy="18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5D1A5-C1E6-4823-AA60-EBCF2C35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3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84">
            <a:extLst>
              <a:ext uri="{FF2B5EF4-FFF2-40B4-BE49-F238E27FC236}">
                <a16:creationId xmlns:a16="http://schemas.microsoft.com/office/drawing/2014/main" id="{7CA4507E-EDC3-4298-9F72-0734A4CDE52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676400"/>
            <a:ext cx="7481888" cy="4510088"/>
            <a:chOff x="336" y="1287"/>
            <a:chExt cx="4713" cy="2841"/>
          </a:xfrm>
        </p:grpSpPr>
        <p:sp>
          <p:nvSpPr>
            <p:cNvPr id="24583" name="Rectangle 2">
              <a:extLst>
                <a:ext uri="{FF2B5EF4-FFF2-40B4-BE49-F238E27FC236}">
                  <a16:creationId xmlns:a16="http://schemas.microsoft.com/office/drawing/2014/main" id="{BC94145A-B430-4259-9F12-677DA670FD3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912" y="1296"/>
              <a:ext cx="4128" cy="2352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24584" name="AutoShape 4">
              <a:extLst>
                <a:ext uri="{FF2B5EF4-FFF2-40B4-BE49-F238E27FC236}">
                  <a16:creationId xmlns:a16="http://schemas.microsoft.com/office/drawing/2014/main" id="{9EE7FA04-732B-41B6-9A13-C4F24B19E590}"/>
                </a:ext>
              </a:extLst>
            </p:cNvPr>
            <p:cNvCxnSpPr>
              <a:cxnSpLocks noChangeShapeType="1"/>
              <a:stCxn id="24583" idx="0"/>
              <a:endCxn id="24583" idx="2"/>
            </p:cNvCxnSpPr>
            <p:nvPr/>
          </p:nvCxnSpPr>
          <p:spPr bwMode="blackWhite">
            <a:xfrm>
              <a:off x="2976" y="1287"/>
              <a:ext cx="0" cy="2370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5" name="AutoShape 5">
              <a:extLst>
                <a:ext uri="{FF2B5EF4-FFF2-40B4-BE49-F238E27FC236}">
                  <a16:creationId xmlns:a16="http://schemas.microsoft.com/office/drawing/2014/main" id="{78803E4A-74F8-48C8-96FA-A67873E47A8B}"/>
                </a:ext>
              </a:extLst>
            </p:cNvPr>
            <p:cNvCxnSpPr>
              <a:cxnSpLocks noChangeShapeType="1"/>
              <a:stCxn id="24583" idx="1"/>
              <a:endCxn id="24583" idx="3"/>
            </p:cNvCxnSpPr>
            <p:nvPr/>
          </p:nvCxnSpPr>
          <p:spPr bwMode="blackWhite">
            <a:xfrm>
              <a:off x="903" y="2472"/>
              <a:ext cx="4146" cy="0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86" name="AutoShape 6">
              <a:extLst>
                <a:ext uri="{FF2B5EF4-FFF2-40B4-BE49-F238E27FC236}">
                  <a16:creationId xmlns:a16="http://schemas.microsoft.com/office/drawing/2014/main" id="{D6DCB89A-C923-40FF-9DBD-9BE6DFD0BEA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 rot="5400000">
              <a:off x="2976" y="2928"/>
              <a:ext cx="432" cy="1968"/>
            </a:xfrm>
            <a:prstGeom prst="upArrow">
              <a:avLst>
                <a:gd name="adj1" fmla="val 50000"/>
                <a:gd name="adj2" fmla="val 113889"/>
              </a:avLst>
            </a:prstGeom>
            <a:solidFill>
              <a:srgbClr val="66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eaVert"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Accuracy</a:t>
              </a:r>
            </a:p>
          </p:txBody>
        </p:sp>
        <p:sp>
          <p:nvSpPr>
            <p:cNvPr id="24587" name="AutoShape 7">
              <a:extLst>
                <a:ext uri="{FF2B5EF4-FFF2-40B4-BE49-F238E27FC236}">
                  <a16:creationId xmlns:a16="http://schemas.microsoft.com/office/drawing/2014/main" id="{AF9E7AD7-DBDB-4CC7-8E0F-7961A54A5C4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36" y="1344"/>
              <a:ext cx="432" cy="1968"/>
            </a:xfrm>
            <a:prstGeom prst="upArrow">
              <a:avLst>
                <a:gd name="adj1" fmla="val 50000"/>
                <a:gd name="adj2" fmla="val 113889"/>
              </a:avLst>
            </a:prstGeom>
            <a:solidFill>
              <a:srgbClr val="66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eaVert"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Precision </a:t>
              </a:r>
            </a:p>
          </p:txBody>
        </p:sp>
        <p:grpSp>
          <p:nvGrpSpPr>
            <p:cNvPr id="24588" name="Group 8">
              <a:extLst>
                <a:ext uri="{FF2B5EF4-FFF2-40B4-BE49-F238E27FC236}">
                  <a16:creationId xmlns:a16="http://schemas.microsoft.com/office/drawing/2014/main" id="{31A7A3DA-1E29-430D-B1E7-80B32D699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8" y="1512"/>
              <a:ext cx="759" cy="759"/>
              <a:chOff x="1785" y="1065"/>
              <a:chExt cx="2190" cy="2190"/>
            </a:xfrm>
          </p:grpSpPr>
          <p:grpSp>
            <p:nvGrpSpPr>
              <p:cNvPr id="24656" name="Group 9">
                <a:extLst>
                  <a:ext uri="{FF2B5EF4-FFF2-40B4-BE49-F238E27FC236}">
                    <a16:creationId xmlns:a16="http://schemas.microsoft.com/office/drawing/2014/main" id="{19C99FA3-AFF4-4889-A646-5A51D09B7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5" y="1065"/>
                <a:ext cx="2190" cy="2190"/>
                <a:chOff x="1785" y="1065"/>
                <a:chExt cx="2190" cy="2190"/>
              </a:xfrm>
            </p:grpSpPr>
            <p:grpSp>
              <p:nvGrpSpPr>
                <p:cNvPr id="24658" name="Group 10">
                  <a:extLst>
                    <a:ext uri="{FF2B5EF4-FFF2-40B4-BE49-F238E27FC236}">
                      <a16:creationId xmlns:a16="http://schemas.microsoft.com/office/drawing/2014/main" id="{F449A006-48DE-4679-AD59-39F3E1E0D8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5" y="1065"/>
                  <a:ext cx="2190" cy="2190"/>
                  <a:chOff x="1785" y="1065"/>
                  <a:chExt cx="2190" cy="2190"/>
                </a:xfrm>
              </p:grpSpPr>
              <p:grpSp>
                <p:nvGrpSpPr>
                  <p:cNvPr id="24660" name="Group 11">
                    <a:extLst>
                      <a:ext uri="{FF2B5EF4-FFF2-40B4-BE49-F238E27FC236}">
                        <a16:creationId xmlns:a16="http://schemas.microsoft.com/office/drawing/2014/main" id="{C3AF33AE-B7A7-40E2-A5BA-BAA71AA9B4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85" y="1065"/>
                    <a:ext cx="2190" cy="2190"/>
                    <a:chOff x="1785" y="1065"/>
                    <a:chExt cx="2190" cy="2190"/>
                  </a:xfrm>
                </p:grpSpPr>
                <p:sp>
                  <p:nvSpPr>
                    <p:cNvPr id="24662" name="Oval 12">
                      <a:extLst>
                        <a:ext uri="{FF2B5EF4-FFF2-40B4-BE49-F238E27FC236}">
                          <a16:creationId xmlns:a16="http://schemas.microsoft.com/office/drawing/2014/main" id="{DCC34AF5-D296-4B15-B0A9-FC318D0D65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5" y="1065"/>
                      <a:ext cx="2190" cy="219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24663" name="Oval 13">
                      <a:extLst>
                        <a:ext uri="{FF2B5EF4-FFF2-40B4-BE49-F238E27FC236}">
                          <a16:creationId xmlns:a16="http://schemas.microsoft.com/office/drawing/2014/main" id="{0C7F8771-CEC5-440D-8269-7FFEA403DB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7" y="1286"/>
                      <a:ext cx="1724" cy="17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24661" name="Oval 14">
                    <a:extLst>
                      <a:ext uri="{FF2B5EF4-FFF2-40B4-BE49-F238E27FC236}">
                        <a16:creationId xmlns:a16="http://schemas.microsoft.com/office/drawing/2014/main" id="{A00532F7-3854-4AFD-B7E1-326AD5DEF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0" y="1522"/>
                    <a:ext cx="1258" cy="1268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4659" name="Oval 15">
                  <a:extLst>
                    <a:ext uri="{FF2B5EF4-FFF2-40B4-BE49-F238E27FC236}">
                      <a16:creationId xmlns:a16="http://schemas.microsoft.com/office/drawing/2014/main" id="{118A33F1-D284-4FB1-8B97-81657F09C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9" y="1754"/>
                  <a:ext cx="800" cy="80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4657" name="Oval 16">
                <a:extLst>
                  <a:ext uri="{FF2B5EF4-FFF2-40B4-BE49-F238E27FC236}">
                    <a16:creationId xmlns:a16="http://schemas.microsoft.com/office/drawing/2014/main" id="{6F6F85EC-A15E-4AA0-BB69-5AEBEE6A5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1986"/>
                <a:ext cx="336" cy="3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589" name="Group 17">
              <a:extLst>
                <a:ext uri="{FF2B5EF4-FFF2-40B4-BE49-F238E27FC236}">
                  <a16:creationId xmlns:a16="http://schemas.microsoft.com/office/drawing/2014/main" id="{D92D5AD7-448B-45D2-8827-FD20C17FE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8" y="2688"/>
              <a:ext cx="759" cy="759"/>
              <a:chOff x="1785" y="1065"/>
              <a:chExt cx="2190" cy="2190"/>
            </a:xfrm>
          </p:grpSpPr>
          <p:grpSp>
            <p:nvGrpSpPr>
              <p:cNvPr id="24648" name="Group 18">
                <a:extLst>
                  <a:ext uri="{FF2B5EF4-FFF2-40B4-BE49-F238E27FC236}">
                    <a16:creationId xmlns:a16="http://schemas.microsoft.com/office/drawing/2014/main" id="{E032D95F-CA2E-4EE2-AD9A-069E6A4DF6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5" y="1065"/>
                <a:ext cx="2190" cy="2190"/>
                <a:chOff x="1785" y="1065"/>
                <a:chExt cx="2190" cy="2190"/>
              </a:xfrm>
            </p:grpSpPr>
            <p:grpSp>
              <p:nvGrpSpPr>
                <p:cNvPr id="24650" name="Group 19">
                  <a:extLst>
                    <a:ext uri="{FF2B5EF4-FFF2-40B4-BE49-F238E27FC236}">
                      <a16:creationId xmlns:a16="http://schemas.microsoft.com/office/drawing/2014/main" id="{C3A91216-1E48-4C9A-93C2-A35CA9DDFF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5" y="1065"/>
                  <a:ext cx="2190" cy="2190"/>
                  <a:chOff x="1785" y="1065"/>
                  <a:chExt cx="2190" cy="2190"/>
                </a:xfrm>
              </p:grpSpPr>
              <p:grpSp>
                <p:nvGrpSpPr>
                  <p:cNvPr id="24652" name="Group 20">
                    <a:extLst>
                      <a:ext uri="{FF2B5EF4-FFF2-40B4-BE49-F238E27FC236}">
                        <a16:creationId xmlns:a16="http://schemas.microsoft.com/office/drawing/2014/main" id="{738D95A0-737E-42EE-BB2A-39239AE348C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85" y="1065"/>
                    <a:ext cx="2190" cy="2190"/>
                    <a:chOff x="1785" y="1065"/>
                    <a:chExt cx="2190" cy="2190"/>
                  </a:xfrm>
                </p:grpSpPr>
                <p:sp>
                  <p:nvSpPr>
                    <p:cNvPr id="24654" name="Oval 21">
                      <a:extLst>
                        <a:ext uri="{FF2B5EF4-FFF2-40B4-BE49-F238E27FC236}">
                          <a16:creationId xmlns:a16="http://schemas.microsoft.com/office/drawing/2014/main" id="{5C06BA53-C469-4621-BC3D-5476D6C92A2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5" y="1065"/>
                      <a:ext cx="2190" cy="219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24655" name="Oval 22">
                      <a:extLst>
                        <a:ext uri="{FF2B5EF4-FFF2-40B4-BE49-F238E27FC236}">
                          <a16:creationId xmlns:a16="http://schemas.microsoft.com/office/drawing/2014/main" id="{450B5A36-0A53-4522-BAA6-91BFEC1C2F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7" y="1286"/>
                      <a:ext cx="1724" cy="17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24653" name="Oval 23">
                    <a:extLst>
                      <a:ext uri="{FF2B5EF4-FFF2-40B4-BE49-F238E27FC236}">
                        <a16:creationId xmlns:a16="http://schemas.microsoft.com/office/drawing/2014/main" id="{105BB3B1-8E02-4954-B2BC-968202DE93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0" y="1522"/>
                    <a:ext cx="1258" cy="1268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4651" name="Oval 24">
                  <a:extLst>
                    <a:ext uri="{FF2B5EF4-FFF2-40B4-BE49-F238E27FC236}">
                      <a16:creationId xmlns:a16="http://schemas.microsoft.com/office/drawing/2014/main" id="{DB5E4F54-736E-4F40-B5C2-FA84271F1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9" y="1754"/>
                  <a:ext cx="800" cy="80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4649" name="Oval 25">
                <a:extLst>
                  <a:ext uri="{FF2B5EF4-FFF2-40B4-BE49-F238E27FC236}">
                    <a16:creationId xmlns:a16="http://schemas.microsoft.com/office/drawing/2014/main" id="{FEF1F53F-043F-4361-810A-5E4E183C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1986"/>
                <a:ext cx="336" cy="3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590" name="Group 26">
              <a:extLst>
                <a:ext uri="{FF2B5EF4-FFF2-40B4-BE49-F238E27FC236}">
                  <a16:creationId xmlns:a16="http://schemas.microsoft.com/office/drawing/2014/main" id="{22E25D0F-5A3F-498A-A7CA-CDF6E2530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0" y="2688"/>
              <a:ext cx="759" cy="759"/>
              <a:chOff x="1785" y="1065"/>
              <a:chExt cx="2190" cy="2190"/>
            </a:xfrm>
          </p:grpSpPr>
          <p:grpSp>
            <p:nvGrpSpPr>
              <p:cNvPr id="24640" name="Group 27">
                <a:extLst>
                  <a:ext uri="{FF2B5EF4-FFF2-40B4-BE49-F238E27FC236}">
                    <a16:creationId xmlns:a16="http://schemas.microsoft.com/office/drawing/2014/main" id="{5F01DB23-9AED-49B9-A6A6-B428BA4789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5" y="1065"/>
                <a:ext cx="2190" cy="2190"/>
                <a:chOff x="1785" y="1065"/>
                <a:chExt cx="2190" cy="2190"/>
              </a:xfrm>
            </p:grpSpPr>
            <p:grpSp>
              <p:nvGrpSpPr>
                <p:cNvPr id="24642" name="Group 28">
                  <a:extLst>
                    <a:ext uri="{FF2B5EF4-FFF2-40B4-BE49-F238E27FC236}">
                      <a16:creationId xmlns:a16="http://schemas.microsoft.com/office/drawing/2014/main" id="{139C92C6-90A1-4BB0-A8C4-145F1560EB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5" y="1065"/>
                  <a:ext cx="2190" cy="2190"/>
                  <a:chOff x="1785" y="1065"/>
                  <a:chExt cx="2190" cy="2190"/>
                </a:xfrm>
              </p:grpSpPr>
              <p:grpSp>
                <p:nvGrpSpPr>
                  <p:cNvPr id="24644" name="Group 29">
                    <a:extLst>
                      <a:ext uri="{FF2B5EF4-FFF2-40B4-BE49-F238E27FC236}">
                        <a16:creationId xmlns:a16="http://schemas.microsoft.com/office/drawing/2014/main" id="{19035BD4-734D-4267-8AF3-88CAA18C9A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85" y="1065"/>
                    <a:ext cx="2190" cy="2190"/>
                    <a:chOff x="1785" y="1065"/>
                    <a:chExt cx="2190" cy="2190"/>
                  </a:xfrm>
                </p:grpSpPr>
                <p:sp>
                  <p:nvSpPr>
                    <p:cNvPr id="24646" name="Oval 30">
                      <a:extLst>
                        <a:ext uri="{FF2B5EF4-FFF2-40B4-BE49-F238E27FC236}">
                          <a16:creationId xmlns:a16="http://schemas.microsoft.com/office/drawing/2014/main" id="{173A6C7A-7E2F-4564-877C-75FB01268C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5" y="1065"/>
                      <a:ext cx="2190" cy="219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24647" name="Oval 31">
                      <a:extLst>
                        <a:ext uri="{FF2B5EF4-FFF2-40B4-BE49-F238E27FC236}">
                          <a16:creationId xmlns:a16="http://schemas.microsoft.com/office/drawing/2014/main" id="{0EE82660-0477-4631-91F9-D44D1D837C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7" y="1286"/>
                      <a:ext cx="1724" cy="17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24645" name="Oval 32">
                    <a:extLst>
                      <a:ext uri="{FF2B5EF4-FFF2-40B4-BE49-F238E27FC236}">
                        <a16:creationId xmlns:a16="http://schemas.microsoft.com/office/drawing/2014/main" id="{B41EF830-6EAA-49E9-B65F-BE70349B5E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0" y="1522"/>
                    <a:ext cx="1258" cy="1268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4643" name="Oval 33">
                  <a:extLst>
                    <a:ext uri="{FF2B5EF4-FFF2-40B4-BE49-F238E27FC236}">
                      <a16:creationId xmlns:a16="http://schemas.microsoft.com/office/drawing/2014/main" id="{6F90E79F-AF69-415B-9601-BE38FE645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9" y="1754"/>
                  <a:ext cx="800" cy="80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4641" name="Oval 34">
                <a:extLst>
                  <a:ext uri="{FF2B5EF4-FFF2-40B4-BE49-F238E27FC236}">
                    <a16:creationId xmlns:a16="http://schemas.microsoft.com/office/drawing/2014/main" id="{CD03E88F-B55A-4EFF-8EA0-86AF40895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1986"/>
                <a:ext cx="336" cy="3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4591" name="Group 35">
              <a:extLst>
                <a:ext uri="{FF2B5EF4-FFF2-40B4-BE49-F238E27FC236}">
                  <a16:creationId xmlns:a16="http://schemas.microsoft.com/office/drawing/2014/main" id="{D2B6FB2C-8E69-4D7D-A8E9-1394B8EB2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0" y="1512"/>
              <a:ext cx="759" cy="759"/>
              <a:chOff x="1785" y="1065"/>
              <a:chExt cx="2190" cy="2190"/>
            </a:xfrm>
          </p:grpSpPr>
          <p:grpSp>
            <p:nvGrpSpPr>
              <p:cNvPr id="24632" name="Group 36">
                <a:extLst>
                  <a:ext uri="{FF2B5EF4-FFF2-40B4-BE49-F238E27FC236}">
                    <a16:creationId xmlns:a16="http://schemas.microsoft.com/office/drawing/2014/main" id="{489471DA-FE91-4F2F-BD13-11195D463B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5" y="1065"/>
                <a:ext cx="2190" cy="2190"/>
                <a:chOff x="1785" y="1065"/>
                <a:chExt cx="2190" cy="2190"/>
              </a:xfrm>
            </p:grpSpPr>
            <p:grpSp>
              <p:nvGrpSpPr>
                <p:cNvPr id="24634" name="Group 37">
                  <a:extLst>
                    <a:ext uri="{FF2B5EF4-FFF2-40B4-BE49-F238E27FC236}">
                      <a16:creationId xmlns:a16="http://schemas.microsoft.com/office/drawing/2014/main" id="{33A29693-FABB-4336-A0DD-834491387C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5" y="1065"/>
                  <a:ext cx="2190" cy="2190"/>
                  <a:chOff x="1785" y="1065"/>
                  <a:chExt cx="2190" cy="2190"/>
                </a:xfrm>
              </p:grpSpPr>
              <p:grpSp>
                <p:nvGrpSpPr>
                  <p:cNvPr id="24636" name="Group 38">
                    <a:extLst>
                      <a:ext uri="{FF2B5EF4-FFF2-40B4-BE49-F238E27FC236}">
                        <a16:creationId xmlns:a16="http://schemas.microsoft.com/office/drawing/2014/main" id="{9853B6CD-C1AE-4BE2-92AF-45447251DFD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85" y="1065"/>
                    <a:ext cx="2190" cy="2190"/>
                    <a:chOff x="1785" y="1065"/>
                    <a:chExt cx="2190" cy="2190"/>
                  </a:xfrm>
                </p:grpSpPr>
                <p:sp>
                  <p:nvSpPr>
                    <p:cNvPr id="24638" name="Oval 39">
                      <a:extLst>
                        <a:ext uri="{FF2B5EF4-FFF2-40B4-BE49-F238E27FC236}">
                          <a16:creationId xmlns:a16="http://schemas.microsoft.com/office/drawing/2014/main" id="{2C434B4C-E8FF-4996-B832-474D832AF9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5" y="1065"/>
                      <a:ext cx="2190" cy="219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24639" name="Oval 40">
                      <a:extLst>
                        <a:ext uri="{FF2B5EF4-FFF2-40B4-BE49-F238E27FC236}">
                          <a16:creationId xmlns:a16="http://schemas.microsoft.com/office/drawing/2014/main" id="{94A9912F-1F25-49B1-B99B-C411877931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7" y="1286"/>
                      <a:ext cx="1724" cy="17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bg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</p:grpSp>
              <p:sp>
                <p:nvSpPr>
                  <p:cNvPr id="24637" name="Oval 41">
                    <a:extLst>
                      <a:ext uri="{FF2B5EF4-FFF2-40B4-BE49-F238E27FC236}">
                        <a16:creationId xmlns:a16="http://schemas.microsoft.com/office/drawing/2014/main" id="{96DDACA7-83A7-47C6-A8A0-51C3794822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0" y="1522"/>
                    <a:ext cx="1258" cy="1268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24635" name="Oval 42">
                  <a:extLst>
                    <a:ext uri="{FF2B5EF4-FFF2-40B4-BE49-F238E27FC236}">
                      <a16:creationId xmlns:a16="http://schemas.microsoft.com/office/drawing/2014/main" id="{8022761C-BB00-41EA-B9A3-8A3A765DA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9" y="1754"/>
                  <a:ext cx="800" cy="80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4633" name="Oval 43">
                <a:extLst>
                  <a:ext uri="{FF2B5EF4-FFF2-40B4-BE49-F238E27FC236}">
                    <a16:creationId xmlns:a16="http://schemas.microsoft.com/office/drawing/2014/main" id="{2641976C-2BF5-42E8-A586-E29BE758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1986"/>
                <a:ext cx="336" cy="3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4592" name="Oval 44">
              <a:extLst>
                <a:ext uri="{FF2B5EF4-FFF2-40B4-BE49-F238E27FC236}">
                  <a16:creationId xmlns:a16="http://schemas.microsoft.com/office/drawing/2014/main" id="{A29A1B03-B79C-41C1-811F-2033D56E1F4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24" y="221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3" name="Oval 45">
              <a:extLst>
                <a:ext uri="{FF2B5EF4-FFF2-40B4-BE49-F238E27FC236}">
                  <a16:creationId xmlns:a16="http://schemas.microsoft.com/office/drawing/2014/main" id="{00FA11CF-F067-467B-A815-AF11EB45A30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84" y="224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4" name="Oval 46">
              <a:extLst>
                <a:ext uri="{FF2B5EF4-FFF2-40B4-BE49-F238E27FC236}">
                  <a16:creationId xmlns:a16="http://schemas.microsoft.com/office/drawing/2014/main" id="{AA334CF6-D06B-40C7-83A3-92C6F81B386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329" y="234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5" name="Oval 47">
              <a:extLst>
                <a:ext uri="{FF2B5EF4-FFF2-40B4-BE49-F238E27FC236}">
                  <a16:creationId xmlns:a16="http://schemas.microsoft.com/office/drawing/2014/main" id="{04E33027-7F6A-475F-BDE3-414E9F5F174C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24" y="233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6" name="Oval 48">
              <a:extLst>
                <a:ext uri="{FF2B5EF4-FFF2-40B4-BE49-F238E27FC236}">
                  <a16:creationId xmlns:a16="http://schemas.microsoft.com/office/drawing/2014/main" id="{C0D5574F-DDED-42F6-83BA-2D277C4E302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371" y="228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7" name="Oval 49">
              <a:extLst>
                <a:ext uri="{FF2B5EF4-FFF2-40B4-BE49-F238E27FC236}">
                  <a16:creationId xmlns:a16="http://schemas.microsoft.com/office/drawing/2014/main" id="{23BC2524-F334-4B14-A1C9-30BD5B894DE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96" y="230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8" name="Oval 50">
              <a:extLst>
                <a:ext uri="{FF2B5EF4-FFF2-40B4-BE49-F238E27FC236}">
                  <a16:creationId xmlns:a16="http://schemas.microsoft.com/office/drawing/2014/main" id="{CCEE5DBC-4628-4215-8BAC-C2F1199DDB6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332" y="2238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599" name="Oval 51">
              <a:extLst>
                <a:ext uri="{FF2B5EF4-FFF2-40B4-BE49-F238E27FC236}">
                  <a16:creationId xmlns:a16="http://schemas.microsoft.com/office/drawing/2014/main" id="{BCBA9C4E-27AC-4E5F-9564-F2DB9767A84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48" y="224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0" name="Oval 52">
              <a:extLst>
                <a:ext uri="{FF2B5EF4-FFF2-40B4-BE49-F238E27FC236}">
                  <a16:creationId xmlns:a16="http://schemas.microsoft.com/office/drawing/2014/main" id="{23BEBC50-5F59-43F3-B419-90770EEC958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69" y="218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1" name="Oval 53">
              <a:extLst>
                <a:ext uri="{FF2B5EF4-FFF2-40B4-BE49-F238E27FC236}">
                  <a16:creationId xmlns:a16="http://schemas.microsoft.com/office/drawing/2014/main" id="{513D696E-2790-4954-B1C5-57ECADA02DD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94" y="230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2" name="Oval 54">
              <a:extLst>
                <a:ext uri="{FF2B5EF4-FFF2-40B4-BE49-F238E27FC236}">
                  <a16:creationId xmlns:a16="http://schemas.microsoft.com/office/drawing/2014/main" id="{6B502AD7-CAC2-4140-9B5E-A1F056F0575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17" y="180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3" name="Oval 55">
              <a:extLst>
                <a:ext uri="{FF2B5EF4-FFF2-40B4-BE49-F238E27FC236}">
                  <a16:creationId xmlns:a16="http://schemas.microsoft.com/office/drawing/2014/main" id="{9CF48EB1-1B66-4375-8DFF-3B4983AE97C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77" y="184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4" name="Oval 56">
              <a:extLst>
                <a:ext uri="{FF2B5EF4-FFF2-40B4-BE49-F238E27FC236}">
                  <a16:creationId xmlns:a16="http://schemas.microsoft.com/office/drawing/2014/main" id="{8F9A4529-40BD-4CE4-8F7F-7C064764129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122" y="194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5" name="Oval 57">
              <a:extLst>
                <a:ext uri="{FF2B5EF4-FFF2-40B4-BE49-F238E27FC236}">
                  <a16:creationId xmlns:a16="http://schemas.microsoft.com/office/drawing/2014/main" id="{0730FA58-F4D2-472B-961D-38D8BB35EB8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17" y="192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6" name="Oval 58">
              <a:extLst>
                <a:ext uri="{FF2B5EF4-FFF2-40B4-BE49-F238E27FC236}">
                  <a16:creationId xmlns:a16="http://schemas.microsoft.com/office/drawing/2014/main" id="{E8ED3E62-EBCD-4E2F-AF63-01ABA413741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164" y="188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7" name="Oval 59">
              <a:extLst>
                <a:ext uri="{FF2B5EF4-FFF2-40B4-BE49-F238E27FC236}">
                  <a16:creationId xmlns:a16="http://schemas.microsoft.com/office/drawing/2014/main" id="{82287C31-54E0-45E3-8518-F623C9966D6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89" y="190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8" name="Oval 60">
              <a:extLst>
                <a:ext uri="{FF2B5EF4-FFF2-40B4-BE49-F238E27FC236}">
                  <a16:creationId xmlns:a16="http://schemas.microsoft.com/office/drawing/2014/main" id="{9DDE3DFB-27BA-4C65-92BA-F7175025255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125" y="1836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9" name="Oval 61">
              <a:extLst>
                <a:ext uri="{FF2B5EF4-FFF2-40B4-BE49-F238E27FC236}">
                  <a16:creationId xmlns:a16="http://schemas.microsoft.com/office/drawing/2014/main" id="{48F4E45F-B4A8-4240-8C80-E2F46B1FFED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41" y="184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0" name="Oval 62">
              <a:extLst>
                <a:ext uri="{FF2B5EF4-FFF2-40B4-BE49-F238E27FC236}">
                  <a16:creationId xmlns:a16="http://schemas.microsoft.com/office/drawing/2014/main" id="{635F08FC-A609-49D5-BCEC-B96E589ED64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62" y="177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1" name="Oval 63">
              <a:extLst>
                <a:ext uri="{FF2B5EF4-FFF2-40B4-BE49-F238E27FC236}">
                  <a16:creationId xmlns:a16="http://schemas.microsoft.com/office/drawing/2014/main" id="{DEB88CF3-8F51-44A7-A1B2-92E0117DB7D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987" y="189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2" name="Oval 64">
              <a:extLst>
                <a:ext uri="{FF2B5EF4-FFF2-40B4-BE49-F238E27FC236}">
                  <a16:creationId xmlns:a16="http://schemas.microsoft.com/office/drawing/2014/main" id="{60ECE125-B85D-47D6-98E2-588198E1AEC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96" y="260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3" name="Oval 65">
              <a:extLst>
                <a:ext uri="{FF2B5EF4-FFF2-40B4-BE49-F238E27FC236}">
                  <a16:creationId xmlns:a16="http://schemas.microsoft.com/office/drawing/2014/main" id="{EF125367-B072-440D-BC84-032090D6D6A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58" y="2904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4" name="Oval 66">
              <a:extLst>
                <a:ext uri="{FF2B5EF4-FFF2-40B4-BE49-F238E27FC236}">
                  <a16:creationId xmlns:a16="http://schemas.microsoft.com/office/drawing/2014/main" id="{7F34231A-B4F2-4263-BA6E-E1A04718A34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026" y="278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5" name="Oval 67">
              <a:extLst>
                <a:ext uri="{FF2B5EF4-FFF2-40B4-BE49-F238E27FC236}">
                  <a16:creationId xmlns:a16="http://schemas.microsoft.com/office/drawing/2014/main" id="{E2929C5A-DB8D-4B89-A2D9-285E954A6F6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15" y="2763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6" name="Oval 68">
              <a:extLst>
                <a:ext uri="{FF2B5EF4-FFF2-40B4-BE49-F238E27FC236}">
                  <a16:creationId xmlns:a16="http://schemas.microsoft.com/office/drawing/2014/main" id="{D869AF0C-775C-4431-AA32-9A422CEC5F7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374" y="274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7" name="Oval 69">
              <a:extLst>
                <a:ext uri="{FF2B5EF4-FFF2-40B4-BE49-F238E27FC236}">
                  <a16:creationId xmlns:a16="http://schemas.microsoft.com/office/drawing/2014/main" id="{16532D16-6B9A-40CD-9BBA-845E0133EFC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350" y="289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8" name="Oval 70">
              <a:extLst>
                <a:ext uri="{FF2B5EF4-FFF2-40B4-BE49-F238E27FC236}">
                  <a16:creationId xmlns:a16="http://schemas.microsoft.com/office/drawing/2014/main" id="{1BFBCCE8-AF35-4DC1-837A-F3542E55099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227" y="2838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19" name="Oval 71">
              <a:extLst>
                <a:ext uri="{FF2B5EF4-FFF2-40B4-BE49-F238E27FC236}">
                  <a16:creationId xmlns:a16="http://schemas.microsoft.com/office/drawing/2014/main" id="{B96A2192-43DD-479A-93D8-6E2F8C381E2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94" y="267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0" name="Oval 72">
              <a:extLst>
                <a:ext uri="{FF2B5EF4-FFF2-40B4-BE49-F238E27FC236}">
                  <a16:creationId xmlns:a16="http://schemas.microsoft.com/office/drawing/2014/main" id="{C29AAE9A-79B1-4D76-BF2E-7B622C34083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086" y="259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1" name="Oval 73">
              <a:extLst>
                <a:ext uri="{FF2B5EF4-FFF2-40B4-BE49-F238E27FC236}">
                  <a16:creationId xmlns:a16="http://schemas.microsoft.com/office/drawing/2014/main" id="{0B9542D6-E2C4-4877-8E4C-EFAAE49FCF0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113" y="281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2" name="Oval 74">
              <a:extLst>
                <a:ext uri="{FF2B5EF4-FFF2-40B4-BE49-F238E27FC236}">
                  <a16:creationId xmlns:a16="http://schemas.microsoft.com/office/drawing/2014/main" id="{C6437D6B-F7D8-4CA4-B7AA-F339567F654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164" y="2883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3" name="Oval 75">
              <a:extLst>
                <a:ext uri="{FF2B5EF4-FFF2-40B4-BE49-F238E27FC236}">
                  <a16:creationId xmlns:a16="http://schemas.microsoft.com/office/drawing/2014/main" id="{4C6FBF73-6275-4A90-B7F3-2A36D581109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26" y="3180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4" name="Oval 76">
              <a:extLst>
                <a:ext uri="{FF2B5EF4-FFF2-40B4-BE49-F238E27FC236}">
                  <a16:creationId xmlns:a16="http://schemas.microsoft.com/office/drawing/2014/main" id="{869559BD-65C3-4C9D-AFB7-834F6DBA3D5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894" y="305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5" name="Oval 77">
              <a:extLst>
                <a:ext uri="{FF2B5EF4-FFF2-40B4-BE49-F238E27FC236}">
                  <a16:creationId xmlns:a16="http://schemas.microsoft.com/office/drawing/2014/main" id="{D2134F7C-C4CA-407F-8338-9C450CC1B26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83" y="3039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6" name="Oval 78">
              <a:extLst>
                <a:ext uri="{FF2B5EF4-FFF2-40B4-BE49-F238E27FC236}">
                  <a16:creationId xmlns:a16="http://schemas.microsoft.com/office/drawing/2014/main" id="{8118703D-611F-402D-92CF-D38780A65B8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242" y="302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7" name="Oval 79">
              <a:extLst>
                <a:ext uri="{FF2B5EF4-FFF2-40B4-BE49-F238E27FC236}">
                  <a16:creationId xmlns:a16="http://schemas.microsoft.com/office/drawing/2014/main" id="{C2178EA6-E138-4458-B6B7-D212989D321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218" y="317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8" name="Oval 80">
              <a:extLst>
                <a:ext uri="{FF2B5EF4-FFF2-40B4-BE49-F238E27FC236}">
                  <a16:creationId xmlns:a16="http://schemas.microsoft.com/office/drawing/2014/main" id="{BC3CE3AC-D749-4558-ACFA-D1A52151020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95" y="3114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29" name="Oval 81">
              <a:extLst>
                <a:ext uri="{FF2B5EF4-FFF2-40B4-BE49-F238E27FC236}">
                  <a16:creationId xmlns:a16="http://schemas.microsoft.com/office/drawing/2014/main" id="{44D16391-29C8-41E2-9DB7-D4FCCC8674D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4062" y="2955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30" name="Oval 82">
              <a:extLst>
                <a:ext uri="{FF2B5EF4-FFF2-40B4-BE49-F238E27FC236}">
                  <a16:creationId xmlns:a16="http://schemas.microsoft.com/office/drawing/2014/main" id="{291B605A-E5EC-4F48-A7A8-1B7476DCFAB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954" y="2871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31" name="Oval 83">
              <a:extLst>
                <a:ext uri="{FF2B5EF4-FFF2-40B4-BE49-F238E27FC236}">
                  <a16:creationId xmlns:a16="http://schemas.microsoft.com/office/drawing/2014/main" id="{3227233D-EC6E-44E6-A5B5-A94A4D88EE5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3981" y="3087"/>
              <a:ext cx="47" cy="47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05E92F6-EA64-48B2-9BBA-1C5D5D1FD589}"/>
              </a:ext>
            </a:extLst>
          </p:cNvPr>
          <p:cNvSpPr/>
          <p:nvPr/>
        </p:nvSpPr>
        <p:spPr>
          <a:xfrm>
            <a:off x="1981200" y="0"/>
            <a:ext cx="716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9F83CB6-A7BA-42D9-B8E7-DD99F6296CE1}"/>
              </a:ext>
            </a:extLst>
          </p:cNvPr>
          <p:cNvSpPr/>
          <p:nvPr/>
        </p:nvSpPr>
        <p:spPr>
          <a:xfrm>
            <a:off x="0" y="1554163"/>
            <a:ext cx="9144000" cy="46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Rectangle 2">
            <a:extLst>
              <a:ext uri="{FF2B5EF4-FFF2-40B4-BE49-F238E27FC236}">
                <a16:creationId xmlns:a16="http://schemas.microsoft.com/office/drawing/2014/main" id="{32D3F01C-1DB8-4922-9669-3AF518B4DE7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7813"/>
            <a:ext cx="7086600" cy="1139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Akurasi</a:t>
            </a:r>
            <a:r>
              <a:rPr lang="en-US" sz="3600" b="1" i="1" dirty="0">
                <a:latin typeface="Trebuchet MS" pitchFamily="34" charset="0"/>
                <a:ea typeface="+mj-ea"/>
                <a:cs typeface="+mj-cs"/>
              </a:rPr>
              <a:t> </a:t>
            </a: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vs</a:t>
            </a:r>
            <a:r>
              <a:rPr lang="en-US" sz="3600" b="1" i="1" dirty="0">
                <a:latin typeface="Trebuchet MS" pitchFamily="34" charset="0"/>
                <a:ea typeface="+mj-ea"/>
                <a:cs typeface="+mj-cs"/>
              </a:rPr>
              <a:t> </a:t>
            </a:r>
            <a:r>
              <a:rPr lang="en-US" sz="3600" b="1" i="1" dirty="0" err="1">
                <a:latin typeface="Trebuchet MS" pitchFamily="34" charset="0"/>
                <a:ea typeface="+mj-ea"/>
                <a:cs typeface="+mj-cs"/>
              </a:rPr>
              <a:t>Presisi</a:t>
            </a:r>
            <a:endParaRPr lang="en-US" sz="3600" b="1" i="1" dirty="0">
              <a:latin typeface="Trebuchet MS" pitchFamily="34" charset="0"/>
              <a:ea typeface="+mj-ea"/>
              <a:cs typeface="+mj-cs"/>
            </a:endParaRPr>
          </a:p>
        </p:txBody>
      </p:sp>
      <p:pic>
        <p:nvPicPr>
          <p:cNvPr id="8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4EC1B-15AE-45E1-B521-092C3A9A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Pressure 01/Rev 00 (c)Copyright. sentral sistem. Mei 2015</a:t>
            </a:r>
          </a:p>
        </p:txBody>
      </p:sp>
    </p:spTree>
  </p:cSld>
  <p:clrMapOvr>
    <a:masterClrMapping/>
  </p:clrMapOvr>
  <p:transition spd="slow">
    <p:pull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7088</TotalTime>
  <Words>4526</Words>
  <Application>Microsoft Office PowerPoint</Application>
  <PresentationFormat>On-screen Show (4:3)</PresentationFormat>
  <Paragraphs>605</Paragraphs>
  <Slides>70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7" baseType="lpstr">
      <vt:lpstr>Arial</vt:lpstr>
      <vt:lpstr>ArialMT</vt:lpstr>
      <vt:lpstr>Arimo</vt:lpstr>
      <vt:lpstr>Book Antiqua</vt:lpstr>
      <vt:lpstr>Calibri</vt:lpstr>
      <vt:lpstr>Calibri Light</vt:lpstr>
      <vt:lpstr>Cambria</vt:lpstr>
      <vt:lpstr>Cambria Math</vt:lpstr>
      <vt:lpstr>Gill Sans MT</vt:lpstr>
      <vt:lpstr>Monotype Sorts</vt:lpstr>
      <vt:lpstr>Noto Sans Symbols</vt:lpstr>
      <vt:lpstr>Times New Roman</vt:lpstr>
      <vt:lpstr>Trebuchet MS</vt:lpstr>
      <vt:lpstr>Verdana Ref</vt:lpstr>
      <vt:lpstr>Wingdings</vt:lpstr>
      <vt:lpstr>Office Theme</vt:lpstr>
      <vt:lpstr>Equation</vt:lpstr>
      <vt:lpstr>PowerPoint Presentation</vt:lpstr>
      <vt:lpstr>PowerPoint Presentation</vt:lpstr>
      <vt:lpstr>Definisi KALIBRASI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 yg didapatkan setelah Kalibrasi ?</vt:lpstr>
      <vt:lpstr>PowerPoint Presentation</vt:lpstr>
      <vt:lpstr>DEFINISI TEKANAN</vt:lpstr>
      <vt:lpstr>Rumus Dasar Tekanan</vt:lpstr>
      <vt:lpstr>Ilustrasi Gambar</vt:lpstr>
      <vt:lpstr>Contoh Soal</vt:lpstr>
      <vt:lpstr>Soal</vt:lpstr>
      <vt:lpstr>SATUAN PENGUKURAN TEKANAN</vt:lpstr>
      <vt:lpstr>KETERTELUSURAN PENGUKURAN TEKANAN</vt:lpstr>
      <vt:lpstr>STANDAR PENGUKURAN TEKANAN</vt:lpstr>
      <vt:lpstr>STANDAR PENGUKURAN TEKANAN</vt:lpstr>
      <vt:lpstr>ALAT UKUR TEKANAN</vt:lpstr>
      <vt:lpstr>PowerPoint Presentation</vt:lpstr>
      <vt:lpstr>ALAT UKUR TEKANAN</vt:lpstr>
      <vt:lpstr>Jenis-jenis Pressure Gauge</vt:lpstr>
      <vt:lpstr>Bourdon tube pressure gauge</vt:lpstr>
      <vt:lpstr>Electrical pressure gauge</vt:lpstr>
      <vt:lpstr>Pressure transmitter with electrical output</vt:lpstr>
      <vt:lpstr>ALAT UKUR TEKANAN</vt:lpstr>
      <vt:lpstr>ALAT UKUR TEKANAN</vt:lpstr>
      <vt:lpstr>PowerPoint Presentation</vt:lpstr>
      <vt:lpstr>PowerPoint Presentation</vt:lpstr>
      <vt:lpstr>Interval Kalibrasi</vt:lpstr>
      <vt:lpstr>PowerPoint Presentation</vt:lpstr>
      <vt:lpstr>PowerPoint Presentation</vt:lpstr>
      <vt:lpstr>Prosedur Kalibrasi Pressure Gauge</vt:lpstr>
      <vt:lpstr>PowerPoint Presentation</vt:lpstr>
      <vt:lpstr>PowerPoint Presentation</vt:lpstr>
      <vt:lpstr>Prosedur Kalibrasi Pressure Gauge</vt:lpstr>
      <vt:lpstr>Prosedur Kalibrasi Pressure Gauge</vt:lpstr>
      <vt:lpstr>Prosedur Kalibrasi Pressure Gauge</vt:lpstr>
      <vt:lpstr>Prosedur Kalibrasi Pressure Gauge</vt:lpstr>
      <vt:lpstr>Prosedur Kalibrasi Pressure Gauge</vt:lpstr>
      <vt:lpstr>Prosedur Kalibrasi Pressure Gauge</vt:lpstr>
      <vt:lpstr>Prosedur Kalibrasi Pressure Gauge</vt:lpstr>
      <vt:lpstr>PowerPoint Presentation</vt:lpstr>
      <vt:lpstr>Prosedur Kalibrasi Pressure Gauge</vt:lpstr>
      <vt:lpstr>Prosedur Kalibrasi Pressure Gauge</vt:lpstr>
      <vt:lpstr>Prosedur Kalibrasi Pressure Gauge</vt:lpstr>
      <vt:lpstr>Prosedur Kalibrasi Pressure Gauge</vt:lpstr>
      <vt:lpstr>Prosedur Kalibrasi Pressure Gauge</vt:lpstr>
      <vt:lpstr>PowerPoint Presentation</vt:lpstr>
      <vt:lpstr>Contoh Sertifikat Kalibrasi yang Diterbitkan Lab SSC</vt:lpstr>
      <vt:lpstr>Perhitungan Koreksi dan Ketidakpastian Kalibrasi Pressure Gauge</vt:lpstr>
      <vt:lpstr>Perhitungan Ketidakpastian Kalibrasi Pressure Gauge. Komponen Pertama :  Repeatability (Daya Ulang Pembacaan)</vt:lpstr>
      <vt:lpstr>Perhitungan Ketidakpastian Kalibrasi Pressure Gauge. Komponen Kedua :  Ketidakpastian Standar</vt:lpstr>
      <vt:lpstr>Perhitungan Ketidakpastian Kalibrasi Pressure Gauge. Komponen Ketiga :  Resolusi Alat yang Dikalibrasi</vt:lpstr>
      <vt:lpstr>Perhitungan Ketidakpastian Kalibrasi Pressure Gauge. Komponen Keempat dan Kelima :  Hysterisis dan Pengaruh Gravitasi</vt:lpstr>
      <vt:lpstr>Perhitungan Ketidakpastian Kalibrasi Pressure Gauge Komponen Keenam:  Zero Deviation Alat yang Dikalibrasi</vt:lpstr>
      <vt:lpstr>Perhitungan Ketidakpastian Kalibrasi Pressure Gauge. Komponen Ketujuh:  Drift Standar</vt:lpstr>
      <vt:lpstr>Perhitungan Ketidakpastian Kalibrasi Pressure Gauge. Ketidakpastian baku Gabungan dan  Ketidakpastian Bentangan (U95 atau Ue)</vt:lpstr>
      <vt:lpstr>Perhitungan Ketidakpastian Kalibrasi Pressure Gauge. Mencari nilai k (coverage factor)</vt:lpstr>
      <vt:lpstr>Perhitungan Ketidakpastian Kalibrasi Pressure Gauge. Mencari nilai k (coverage factor)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PELATIHAN</dc:title>
  <dc:creator>muji</dc:creator>
  <cp:lastModifiedBy>Document_Control</cp:lastModifiedBy>
  <cp:revision>346</cp:revision>
  <cp:lastPrinted>2016-07-28T12:48:32Z</cp:lastPrinted>
  <dcterms:created xsi:type="dcterms:W3CDTF">2010-02-12T06:35:14Z</dcterms:created>
  <dcterms:modified xsi:type="dcterms:W3CDTF">2021-05-03T02:54:55Z</dcterms:modified>
</cp:coreProperties>
</file>